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2" r:id="rId1"/>
    <p:sldMasterId id="2147483924" r:id="rId2"/>
  </p:sldMasterIdLst>
  <p:notesMasterIdLst>
    <p:notesMasterId r:id="rId64"/>
  </p:notesMasterIdLst>
  <p:sldIdLst>
    <p:sldId id="256" r:id="rId3"/>
    <p:sldId id="299" r:id="rId4"/>
    <p:sldId id="257" r:id="rId5"/>
    <p:sldId id="259" r:id="rId6"/>
    <p:sldId id="260" r:id="rId7"/>
    <p:sldId id="261" r:id="rId8"/>
    <p:sldId id="262" r:id="rId9"/>
    <p:sldId id="263" r:id="rId10"/>
    <p:sldId id="265" r:id="rId11"/>
    <p:sldId id="264" r:id="rId12"/>
    <p:sldId id="266" r:id="rId13"/>
    <p:sldId id="267" r:id="rId14"/>
    <p:sldId id="268" r:id="rId15"/>
    <p:sldId id="269" r:id="rId16"/>
    <p:sldId id="270" r:id="rId17"/>
    <p:sldId id="298" r:id="rId18"/>
    <p:sldId id="290" r:id="rId19"/>
    <p:sldId id="292" r:id="rId20"/>
    <p:sldId id="291" r:id="rId21"/>
    <p:sldId id="293" r:id="rId22"/>
    <p:sldId id="297" r:id="rId23"/>
    <p:sldId id="274" r:id="rId24"/>
    <p:sldId id="275" r:id="rId25"/>
    <p:sldId id="276" r:id="rId26"/>
    <p:sldId id="295" r:id="rId27"/>
    <p:sldId id="294" r:id="rId28"/>
    <p:sldId id="278" r:id="rId29"/>
    <p:sldId id="296" r:id="rId30"/>
    <p:sldId id="279" r:id="rId31"/>
    <p:sldId id="283" r:id="rId32"/>
    <p:sldId id="280" r:id="rId33"/>
    <p:sldId id="281" r:id="rId34"/>
    <p:sldId id="282" r:id="rId35"/>
    <p:sldId id="285" r:id="rId36"/>
    <p:sldId id="286" r:id="rId37"/>
    <p:sldId id="284" r:id="rId38"/>
    <p:sldId id="287" r:id="rId39"/>
    <p:sldId id="288" r:id="rId40"/>
    <p:sldId id="289" r:id="rId41"/>
    <p:sldId id="300" r:id="rId42"/>
    <p:sldId id="301" r:id="rId43"/>
    <p:sldId id="302" r:id="rId44"/>
    <p:sldId id="303" r:id="rId45"/>
    <p:sldId id="304" r:id="rId46"/>
    <p:sldId id="305" r:id="rId47"/>
    <p:sldId id="306" r:id="rId48"/>
    <p:sldId id="307" r:id="rId49"/>
    <p:sldId id="308" r:id="rId50"/>
    <p:sldId id="309" r:id="rId51"/>
    <p:sldId id="311" r:id="rId52"/>
    <p:sldId id="310" r:id="rId53"/>
    <p:sldId id="312" r:id="rId54"/>
    <p:sldId id="313" r:id="rId55"/>
    <p:sldId id="314" r:id="rId56"/>
    <p:sldId id="315" r:id="rId57"/>
    <p:sldId id="316" r:id="rId58"/>
    <p:sldId id="317" r:id="rId59"/>
    <p:sldId id="318" r:id="rId60"/>
    <p:sldId id="319" r:id="rId61"/>
    <p:sldId id="320" r:id="rId62"/>
    <p:sldId id="321"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9D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9"/>
    <p:restoredTop sz="89110"/>
  </p:normalViewPr>
  <p:slideViewPr>
    <p:cSldViewPr snapToGrid="0" snapToObjects="1">
      <p:cViewPr varScale="1">
        <p:scale>
          <a:sx n="96" d="100"/>
          <a:sy n="96" d="100"/>
        </p:scale>
        <p:origin x="1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1B432-CA49-394F-A532-26B0D002A51A}" type="datetimeFigureOut">
              <a:rPr lang="en-US" smtClean="0"/>
              <a:t>7/13/22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91E88-276F-A443-B3A6-F8B763DB4F44}" type="slidenum">
              <a:rPr lang="en-US" smtClean="0"/>
              <a:t>‹#›</a:t>
            </a:fld>
            <a:endParaRPr lang="en-US"/>
          </a:p>
        </p:txBody>
      </p:sp>
    </p:spTree>
    <p:extLst>
      <p:ext uri="{BB962C8B-B14F-4D97-AF65-F5344CB8AC3E}">
        <p14:creationId xmlns:p14="http://schemas.microsoft.com/office/powerpoint/2010/main" val="3608377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06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00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Here’s a famous example where John Snow plotted Cholera cases on a map. </a:t>
            </a:r>
          </a:p>
          <a:p>
            <a:r>
              <a:rPr lang="en-US" dirty="0"/>
              <a:t>This revealed that a cholera outbreak was due to one contaminated water pump in the city.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89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Causes of Mortality in the Crimean War (Florence Nightingale, 1857)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this example, Florence Nightingale, a nurse in the </a:t>
            </a:r>
            <a:r>
              <a:rPr lang="en-US" sz="1200" b="0" i="0" kern="1200" dirty="0" err="1">
                <a:solidFill>
                  <a:schemeClr val="tx1"/>
                </a:solidFill>
                <a:effectLst/>
                <a:latin typeface="+mn-lt"/>
                <a:ea typeface="+mn-ea"/>
                <a:cs typeface="+mn-cs"/>
              </a:rPr>
              <a:t>brittish</a:t>
            </a:r>
            <a:r>
              <a:rPr lang="en-US" sz="1200" b="0" i="0" kern="1200" dirty="0">
                <a:solidFill>
                  <a:schemeClr val="tx1"/>
                </a:solidFill>
                <a:effectLst/>
                <a:latin typeface="+mn-lt"/>
                <a:ea typeface="+mn-ea"/>
                <a:cs typeface="+mn-cs"/>
              </a:rPr>
              <a:t> army, created what we now call a nightingale rose visualization. She was visualizing causes of mortality for </a:t>
            </a:r>
            <a:r>
              <a:rPr lang="en-US" sz="1200" b="0" i="0" kern="1200" dirty="0" err="1">
                <a:solidFill>
                  <a:schemeClr val="tx1"/>
                </a:solidFill>
                <a:effectLst/>
                <a:latin typeface="+mn-lt"/>
                <a:ea typeface="+mn-ea"/>
                <a:cs typeface="+mn-cs"/>
              </a:rPr>
              <a:t>brittish</a:t>
            </a:r>
            <a:r>
              <a:rPr lang="en-US" sz="1200" b="0" i="0" kern="1200" dirty="0">
                <a:solidFill>
                  <a:schemeClr val="tx1"/>
                </a:solidFill>
                <a:effectLst/>
                <a:latin typeface="+mn-lt"/>
                <a:ea typeface="+mn-ea"/>
                <a:cs typeface="+mn-cs"/>
              </a:rPr>
              <a:t> troops fighting in the Crimean war. She organized her visualization by month, and in each month shows with area the number of deaths due to wounds, disease, and other. </a:t>
            </a:r>
          </a:p>
          <a:p>
            <a:r>
              <a:rPr lang="en-US" sz="1200" b="0" i="0" kern="1200" dirty="0">
                <a:solidFill>
                  <a:schemeClr val="tx1"/>
                </a:solidFill>
                <a:effectLst/>
                <a:latin typeface="+mn-lt"/>
                <a:ea typeface="+mn-ea"/>
                <a:cs typeface="+mn-cs"/>
              </a:rPr>
              <a:t>She showed that the vast majority of deaths were due to disease and could be avoided by investing in better sanitary conditions and practices.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236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where vis didn’t help, but could have if it were better designed. </a:t>
            </a:r>
          </a:p>
          <a:p>
            <a:r>
              <a:rPr lang="en-US" dirty="0"/>
              <a:t>The visualization you see here shows failures of the O rings used in the challenger shuttle at different temperatures. In this chart, it looks like the rings fail at just about any temperature, right?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9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if we also plot successful tests on this cart, a really clear pattern emerges. All successful tests took place at 65 degrees or higher. </a:t>
            </a:r>
          </a:p>
          <a:p>
            <a:r>
              <a:rPr lang="en-US" dirty="0"/>
              <a:t>If this visualization had been better designed, there’s a chance that different decisions could have been made around the challenge launch.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673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why we use visualization, some of it’s benefits. And we  looked at what are hopefully some compelling examples as to why it’s helpful. </a:t>
            </a:r>
          </a:p>
          <a:p>
            <a:r>
              <a:rPr lang="en-US" dirty="0"/>
              <a:t>Now, let’s talk about how to visualize data. </a:t>
            </a:r>
          </a:p>
          <a:p>
            <a:r>
              <a:rPr lang="en-US" dirty="0"/>
              <a:t>The first things I want  you to think about when you’re selecting a visualization are your goal, i.e. what you want to show, and the type of data you are working with.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641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talking about goals. To determine your goal try to answer the question what am I trying to communicate or facilitate? </a:t>
            </a:r>
          </a:p>
          <a:p>
            <a:r>
              <a:rPr lang="en-US" dirty="0"/>
              <a:t>Your ultimate goal is going to help narrow what type of visualization is appropriate for your needs.  </a:t>
            </a:r>
          </a:p>
          <a:p>
            <a:r>
              <a:rPr lang="en-US" dirty="0"/>
              <a:t>For example, I’ve written three common goals here, comparison, trend, outliers. You can see that each has a </a:t>
            </a:r>
          </a:p>
          <a:p>
            <a:r>
              <a:rPr lang="en-US" dirty="0"/>
              <a:t>&lt;Go through each&gt;  </a:t>
            </a:r>
          </a:p>
          <a:p>
            <a:r>
              <a:rPr lang="en-US" dirty="0"/>
              <a:t>Sankey = flows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935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thing to think about is what kinds of data you are trying to visualize </a:t>
            </a:r>
          </a:p>
          <a:p>
            <a:r>
              <a:rPr lang="en-US" dirty="0"/>
              <a:t>Similar to goal, the types of data you want to show will limit the number of appropriate visualizations you can make </a:t>
            </a:r>
          </a:p>
          <a:p>
            <a:r>
              <a:rPr lang="en-US" dirty="0"/>
              <a:t>The main types of data we will think about for today are categorical, ordinal, and quantitative </a:t>
            </a:r>
          </a:p>
          <a:p>
            <a:r>
              <a:rPr lang="en-US" dirty="0"/>
              <a:t>Categorical data is data that fits into categories that have no inherent ordering. Ex. Fruit, Other examples?</a:t>
            </a:r>
          </a:p>
          <a:p>
            <a:r>
              <a:rPr lang="en-US" dirty="0"/>
              <a:t>Ordinal data is data that fit into categories that do have an inherent ordering. Ex. Baby, toddler, child, adult. Other examples?</a:t>
            </a:r>
          </a:p>
          <a:p>
            <a:r>
              <a:rPr lang="en-US" dirty="0"/>
              <a:t>Quantitative data is continuous data. Ex. Temperature, costs, counts. Other examples? </a:t>
            </a:r>
          </a:p>
          <a:p>
            <a:endParaRPr lang="en-US" dirty="0"/>
          </a:p>
          <a:p>
            <a:r>
              <a:rPr lang="en-US" dirty="0"/>
              <a:t>Now, let’s look at how these two things (goals and data types) play into choosing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272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ground this by looking at an example. </a:t>
            </a:r>
          </a:p>
          <a:p>
            <a:r>
              <a:rPr lang="en-US" dirty="0"/>
              <a:t>What are the categorical attributes in this dataset?</a:t>
            </a:r>
          </a:p>
          <a:p>
            <a:r>
              <a:rPr lang="en-US" dirty="0"/>
              <a:t>How about quantitative and ordinal? </a:t>
            </a:r>
          </a:p>
          <a:p>
            <a:endParaRPr lang="en-US" dirty="0"/>
          </a:p>
          <a:p>
            <a:r>
              <a:rPr lang="en-US" dirty="0"/>
              <a:t>Next, let’s look at how these two things (goals and data types) play into choosing two common visualizations: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992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bar charts. </a:t>
            </a:r>
          </a:p>
          <a:p>
            <a:r>
              <a:rPr lang="en-US" dirty="0"/>
              <a:t>We use bar charts when our goal is to enable comparisons of quantitative data between categorical or ordinal groups. </a:t>
            </a:r>
          </a:p>
          <a:p>
            <a:endParaRPr lang="en-US" dirty="0"/>
          </a:p>
          <a:p>
            <a:r>
              <a:rPr lang="en-US" dirty="0"/>
              <a:t>Let’s say for example that we want to compare share or women by major category from the previous dataset. </a:t>
            </a:r>
          </a:p>
          <a:p>
            <a:r>
              <a:rPr lang="en-US" dirty="0"/>
              <a:t>We can do this with a bar chart that shows our groups, major category, on the x-axis, and our quantitative data, share of women, on the y axis. </a:t>
            </a:r>
          </a:p>
          <a:p>
            <a:r>
              <a:rPr lang="en-US" dirty="0"/>
              <a:t>Notice how this set up makes it really easy to compare the share of women across these different majors.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204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756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line charts. </a:t>
            </a:r>
          </a:p>
          <a:p>
            <a:r>
              <a:rPr lang="en-US" dirty="0"/>
              <a:t>Line charts are appropriate when we want to view a trend in quantitative data versus some other quantitative or ordinal data. </a:t>
            </a:r>
          </a:p>
          <a:p>
            <a:endParaRPr lang="en-US" dirty="0"/>
          </a:p>
          <a:p>
            <a:r>
              <a:rPr lang="en-US" dirty="0"/>
              <a:t>Let’s say for example here we want to see the trend in share of women as median earnings increases. A line chart with median earning on the x-axis and share of women on the y-axis accomplishes this goal.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153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us to think about is avoiding bias and trickery in the visualization we make, and when we’re reading visualizations designed by others. </a:t>
            </a:r>
          </a:p>
          <a:p>
            <a:endParaRPr lang="en-US" dirty="0"/>
          </a:p>
          <a:p>
            <a:r>
              <a:rPr lang="en-US" dirty="0"/>
              <a:t>The first thing to think about when you look at any visualization is your data source and potential biases. Who collected the data being visualized? Was it collected in a way that creates biases? Things to look for include over collection of one group and lack of representation of other groups, poor (or undisclosed) data cleaning practices, etc.. </a:t>
            </a:r>
          </a:p>
          <a:p>
            <a:endParaRPr lang="en-US" dirty="0"/>
          </a:p>
          <a:p>
            <a:r>
              <a:rPr lang="en-US" dirty="0"/>
              <a:t>For example, if we look at this example dataset, can anyone point out any biases?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120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don’t have access to raw data, careful critical reading of visualizations can show biases present in the under laying data. </a:t>
            </a:r>
          </a:p>
          <a:p>
            <a:endParaRPr lang="en-US" dirty="0"/>
          </a:p>
          <a:p>
            <a:r>
              <a:rPr lang="en-US" dirty="0"/>
              <a:t>For example, you could look at either of these charts and postulate that the underlaying data might only be divided into women and not women and therefore misses groups of people.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1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point to think about is designing contentiously and reading critically. </a:t>
            </a:r>
          </a:p>
          <a:p>
            <a:r>
              <a:rPr lang="en-US" dirty="0"/>
              <a:t>We know goals and data types inform what kind of visualization is appropriate to use. And we can use this information to inform our reading of visualizations. </a:t>
            </a:r>
          </a:p>
          <a:p>
            <a:r>
              <a:rPr lang="en-US" dirty="0"/>
              <a:t>For example, can anyone point out the issue with this chart based on what we just discussed with respect to line charts?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743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that visualizations can be deceptive is through the aspect ratio chosen for them. </a:t>
            </a:r>
          </a:p>
          <a:p>
            <a:endParaRPr lang="en-US" dirty="0"/>
          </a:p>
          <a:p>
            <a:r>
              <a:rPr lang="en-US" dirty="0"/>
              <a:t>For example here I’m showing one chart with 3 different aspect ratios. You can see when I stretch the chart width-wise, my changes look much less dramatic. </a:t>
            </a:r>
          </a:p>
          <a:p>
            <a:r>
              <a:rPr lang="en-US" dirty="0"/>
              <a:t>Likewise, when I squish it  width-wise my changes look far more dramatic.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54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another way to bias a chart is by choosing unexpected or unusual axis ranges. For example here I have the same data plotted 4 times. In each plot I use a different range of values on the y-axis. </a:t>
            </a:r>
          </a:p>
          <a:p>
            <a:r>
              <a:rPr lang="en-US" dirty="0"/>
              <a:t>The first is chosen to make engineering look even smaller, the second is chosen to make health look even better, and the third employs both of these tricks at once.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533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Strange categorization where one group is far larger than the others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874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start at 0, </a:t>
            </a:r>
          </a:p>
          <a:p>
            <a:r>
              <a:rPr lang="en-US" dirty="0"/>
              <a:t>Strange categories that don’t span a lot of area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39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tiny range shown on the y-axis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987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594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971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fivethirtyeight</a:t>
            </a:r>
            <a:r>
              <a:rPr lang="en-US" dirty="0"/>
              <a:t>/data/blob/master/college-majors/women-</a:t>
            </a:r>
            <a:r>
              <a:rPr lang="en-US" dirty="0" err="1"/>
              <a:t>stem.csv</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490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fivethirtyeight</a:t>
            </a:r>
            <a:r>
              <a:rPr lang="en-US" dirty="0"/>
              <a:t>/data/blob/master/college-majors/women-</a:t>
            </a:r>
            <a:r>
              <a:rPr lang="en-US" dirty="0" err="1"/>
              <a:t>stem.csv</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845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091E88-276F-A443-B3A6-F8B763DB4F44}" type="slidenum">
              <a:rPr lang="en-US" smtClean="0"/>
              <a:t>46</a:t>
            </a:fld>
            <a:endParaRPr lang="en-US"/>
          </a:p>
        </p:txBody>
      </p:sp>
    </p:spTree>
    <p:extLst>
      <p:ext uri="{BB962C8B-B14F-4D97-AF65-F5344CB8AC3E}">
        <p14:creationId xmlns:p14="http://schemas.microsoft.com/office/powerpoint/2010/main" val="2821537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58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7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871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177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43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163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1415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7771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819D-2AD1-A44B-AF2D-AE6008704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F963F3-C760-1F4B-B284-303354FB9D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E5E50D-2796-E646-BB2A-DDC9586402D5}"/>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5" name="Footer Placeholder 4">
            <a:extLst>
              <a:ext uri="{FF2B5EF4-FFF2-40B4-BE49-F238E27FC236}">
                <a16:creationId xmlns:a16="http://schemas.microsoft.com/office/drawing/2014/main" id="{EC789D53-6C36-9B42-AD2D-DA06AA486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013D-244E-B245-8B6D-8B4ABB85709E}"/>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609321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2317-8374-F74C-8CBC-076A19BB7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796F0-2A20-5F45-9218-F47056E438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B7049-E8D5-184B-B181-6756CDAE2087}"/>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5" name="Footer Placeholder 4">
            <a:extLst>
              <a:ext uri="{FF2B5EF4-FFF2-40B4-BE49-F238E27FC236}">
                <a16:creationId xmlns:a16="http://schemas.microsoft.com/office/drawing/2014/main" id="{4E42A36C-5253-F547-969F-D9F1768A3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50D35-A388-174D-9C0E-85253AADD0DF}"/>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602042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B13C-7F05-5D44-8970-27A265454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A7251F-E68C-B54D-86D4-C0C486857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0A4C7-33C2-D547-982B-6D3870BC6AF1}"/>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5" name="Footer Placeholder 4">
            <a:extLst>
              <a:ext uri="{FF2B5EF4-FFF2-40B4-BE49-F238E27FC236}">
                <a16:creationId xmlns:a16="http://schemas.microsoft.com/office/drawing/2014/main" id="{DFF179D5-6F38-7D44-9D03-5E2CAC2C4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603D8-1BDD-184A-9D4E-71D43DB75D03}"/>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259085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DF3C-88AB-F247-B613-B4B772906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02A65-FBC9-624F-93A5-3866676524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FF652B-FA21-A84D-82AC-20CA60C7EC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AB1774-E44D-694A-896B-FFB9BA2FC9D5}"/>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6" name="Footer Placeholder 5">
            <a:extLst>
              <a:ext uri="{FF2B5EF4-FFF2-40B4-BE49-F238E27FC236}">
                <a16:creationId xmlns:a16="http://schemas.microsoft.com/office/drawing/2014/main" id="{9664A559-DA92-9346-A69A-1C51638B1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0D6F6-B72F-5D42-B1CB-6ECBC9FCF449}"/>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152180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C183-3A0B-4F42-9A82-EA91CE4D90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1CB03-F377-C740-9E16-E21E8276AE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65953-9C00-4448-A216-6DAA102B95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CB569-EED5-9549-B153-6C406D04A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9F1F9-6807-0147-874B-CFDC182BE3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78B72D-14CD-C64F-9319-2AEED33A164F}"/>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8" name="Footer Placeholder 7">
            <a:extLst>
              <a:ext uri="{FF2B5EF4-FFF2-40B4-BE49-F238E27FC236}">
                <a16:creationId xmlns:a16="http://schemas.microsoft.com/office/drawing/2014/main" id="{E7529DB7-F3DA-EA4E-848E-18EB13D51D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F8D40F-3E9D-BA4B-9715-D71C2B8F222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806297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F2DD-C837-7542-BFDD-39710EE02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6A99C-CA36-4046-9F59-6E647C5E42C4}"/>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4" name="Footer Placeholder 3">
            <a:extLst>
              <a:ext uri="{FF2B5EF4-FFF2-40B4-BE49-F238E27FC236}">
                <a16:creationId xmlns:a16="http://schemas.microsoft.com/office/drawing/2014/main" id="{45FC5E2F-C84D-D745-BA74-A0473AEEBE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C6B3B-E014-5641-A7F5-B605FC18929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050879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BE2CDD-AD7A-1F47-9580-08EEB15D417A}"/>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3" name="Footer Placeholder 2">
            <a:extLst>
              <a:ext uri="{FF2B5EF4-FFF2-40B4-BE49-F238E27FC236}">
                <a16:creationId xmlns:a16="http://schemas.microsoft.com/office/drawing/2014/main" id="{C7C5E566-761D-8646-857A-EE25D49B4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3BDDE-FE46-A144-A581-8335348C545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912442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7FE4-9C58-F84E-8DD8-A0573DD48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5E4C8D-5DB4-3548-B11E-29ED270D2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23163-A817-6742-9C49-097818232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60EBB-D702-E04E-91C6-B9ECFC640220}"/>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6" name="Footer Placeholder 5">
            <a:extLst>
              <a:ext uri="{FF2B5EF4-FFF2-40B4-BE49-F238E27FC236}">
                <a16:creationId xmlns:a16="http://schemas.microsoft.com/office/drawing/2014/main" id="{DB077E2A-B091-6B42-8675-25B08568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6B3D5-9112-694F-8B53-2B8833A846C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905533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98265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B875-37AD-5546-8E0D-8B0B5F7BB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8FABC0-6940-3843-A73C-5029B9697E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CCACC0-A908-0F41-93C8-D821BCF8D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432CE-EB24-F94C-8EBE-B68FFEBE849C}"/>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6" name="Footer Placeholder 5">
            <a:extLst>
              <a:ext uri="{FF2B5EF4-FFF2-40B4-BE49-F238E27FC236}">
                <a16:creationId xmlns:a16="http://schemas.microsoft.com/office/drawing/2014/main" id="{8C746ED9-A053-5F44-80E0-404BC5ADB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14CA1-8473-7A49-AD37-409E14BA1FBB}"/>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9633819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E4BC-4A03-DD4C-9DD3-37937896ED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CDC9AC-68A2-0143-AF59-3E5134AE2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5DCBC-E0A9-3F44-B7FA-5A01E042EFB9}"/>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5" name="Footer Placeholder 4">
            <a:extLst>
              <a:ext uri="{FF2B5EF4-FFF2-40B4-BE49-F238E27FC236}">
                <a16:creationId xmlns:a16="http://schemas.microsoft.com/office/drawing/2014/main" id="{600670B0-3715-6442-B9A2-28C9749F1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1F3C5-5172-DB45-9328-45334E3A8AB4}"/>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8072754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55784-448E-3E4A-8654-1A3A8FC0D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F9A4F-E64D-0A4F-9555-C319CD18DF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38C58-F591-AA42-A17A-4631BDF1BA81}"/>
              </a:ext>
            </a:extLst>
          </p:cNvPr>
          <p:cNvSpPr>
            <a:spLocks noGrp="1"/>
          </p:cNvSpPr>
          <p:nvPr>
            <p:ph type="dt" sz="half" idx="10"/>
          </p:nvPr>
        </p:nvSpPr>
        <p:spPr/>
        <p:txBody>
          <a:bodyPr/>
          <a:lstStyle/>
          <a:p>
            <a:fld id="{779C1A6C-A8BE-4C4F-B81B-3E01ED95C802}" type="datetimeFigureOut">
              <a:rPr lang="en-US" smtClean="0"/>
              <a:t>7/13/22</a:t>
            </a:fld>
            <a:endParaRPr lang="en-US"/>
          </a:p>
        </p:txBody>
      </p:sp>
      <p:sp>
        <p:nvSpPr>
          <p:cNvPr id="5" name="Footer Placeholder 4">
            <a:extLst>
              <a:ext uri="{FF2B5EF4-FFF2-40B4-BE49-F238E27FC236}">
                <a16:creationId xmlns:a16="http://schemas.microsoft.com/office/drawing/2014/main" id="{918A4A40-8ED6-AC44-A0E6-9FE95F078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BC24C-363F-8448-8D56-3C141BDCC40D}"/>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1199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84797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97067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367316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13141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77281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94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4810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7/13/22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827954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166492-3868-C148-AED2-25BEA88F06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A4CD6-EE77-5E4D-B4DE-4324E9702A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D6851-B013-B44A-8CA9-CD364A7A3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C1A6C-A8BE-4C4F-B81B-3E01ED95C802}" type="datetimeFigureOut">
              <a:rPr lang="en-US" smtClean="0"/>
              <a:t>7/13/22</a:t>
            </a:fld>
            <a:endParaRPr lang="en-US"/>
          </a:p>
        </p:txBody>
      </p:sp>
      <p:sp>
        <p:nvSpPr>
          <p:cNvPr id="5" name="Footer Placeholder 4">
            <a:extLst>
              <a:ext uri="{FF2B5EF4-FFF2-40B4-BE49-F238E27FC236}">
                <a16:creationId xmlns:a16="http://schemas.microsoft.com/office/drawing/2014/main" id="{2E18ADDA-C5AD-324A-A5BB-B83A0CE826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CBA524-8E10-A848-958C-48D85D3E00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7D7EAC-F5B7-B640-A7D8-02170BC76F26}" type="slidenum">
              <a:rPr lang="en-US" smtClean="0"/>
              <a:t>‹#›</a:t>
            </a:fld>
            <a:endParaRPr lang="en-US"/>
          </a:p>
        </p:txBody>
      </p:sp>
    </p:spTree>
    <p:extLst>
      <p:ext uri="{BB962C8B-B14F-4D97-AF65-F5344CB8AC3E}">
        <p14:creationId xmlns:p14="http://schemas.microsoft.com/office/powerpoint/2010/main" val="37440446"/>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jcrouser.github.io/MassMutual-DataVis/" TargetMode="External"/><Relationship Id="rId2" Type="http://schemas.openxmlformats.org/officeDocument/2006/relationships/hyperlink" Target="https://jcrouser.github.io/MassMutual-IntroR/" TargetMode="External"/><Relationship Id="rId1" Type="http://schemas.openxmlformats.org/officeDocument/2006/relationships/slideLayout" Target="../slideLayouts/slideLayout1.xml"/><Relationship Id="rId4" Type="http://schemas.openxmlformats.org/officeDocument/2006/relationships/hyperlink" Target="https://beanumber.github.io/sds192/"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18" Type="http://schemas.openxmlformats.org/officeDocument/2006/relationships/image" Target="../media/image30.png"/><Relationship Id="rId26" Type="http://schemas.openxmlformats.org/officeDocument/2006/relationships/image" Target="../media/image24.png"/><Relationship Id="rId3" Type="http://schemas.openxmlformats.org/officeDocument/2006/relationships/image" Target="../media/image13.png"/><Relationship Id="rId21" Type="http://schemas.openxmlformats.org/officeDocument/2006/relationships/image" Target="../media/image33.sv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9.svg"/><Relationship Id="rId25" Type="http://schemas.openxmlformats.org/officeDocument/2006/relationships/image" Target="../media/image37.svg"/><Relationship Id="rId2" Type="http://schemas.openxmlformats.org/officeDocument/2006/relationships/notesSlide" Target="../notesSlides/notesSlide17.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6.png"/><Relationship Id="rId5" Type="http://schemas.openxmlformats.org/officeDocument/2006/relationships/image" Target="../media/image15.pn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0.svg"/><Relationship Id="rId19" Type="http://schemas.openxmlformats.org/officeDocument/2006/relationships/image" Target="../media/image31.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8.xml"/><Relationship Id="rId16" Type="http://schemas.openxmlformats.org/officeDocument/2006/relationships/image" Target="../media/image38.png"/><Relationship Id="rId1" Type="http://schemas.openxmlformats.org/officeDocument/2006/relationships/slideLayout" Target="../slideLayouts/slideLayout13.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hyperlink" Target="https://github.com/fivethirtyeight/data/blob/master/college-majors/women-stem.csv"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9.png"/><Relationship Id="rId7" Type="http://schemas.openxmlformats.org/officeDocument/2006/relationships/image" Target="../media/image44.sv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38.png"/><Relationship Id="rId4" Type="http://schemas.openxmlformats.org/officeDocument/2006/relationships/hyperlink" Target="https://github.com/fivethirtyeight/data/blob/master/college-majors/women-stem.csv"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www.tableau.com/learn/articles/free-public-data-sets"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www.tableau.com/learn/articles/free-public-data-sets"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4.sv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39.png"/><Relationship Id="rId4" Type="http://schemas.openxmlformats.org/officeDocument/2006/relationships/image" Target="../media/image72.jpg"/></Relationships>
</file>

<file path=ppt/slides/_rels/slide56.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4.sv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39.png"/><Relationship Id="rId4" Type="http://schemas.openxmlformats.org/officeDocument/2006/relationships/image" Target="../media/image72.jpg"/></Relationships>
</file>

<file path=ppt/slides/_rels/slide5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F6EF-1D56-20D6-6E0D-E67F21198CE1}"/>
              </a:ext>
            </a:extLst>
          </p:cNvPr>
          <p:cNvSpPr>
            <a:spLocks noGrp="1"/>
          </p:cNvSpPr>
          <p:nvPr>
            <p:ph type="ctrTitle"/>
          </p:nvPr>
        </p:nvSpPr>
        <p:spPr>
          <a:xfrm>
            <a:off x="1069848" y="899866"/>
            <a:ext cx="7315200" cy="3255264"/>
          </a:xfrm>
        </p:spPr>
        <p:txBody>
          <a:bodyPr>
            <a:normAutofit/>
          </a:bodyPr>
          <a:lstStyle/>
          <a:p>
            <a:r>
              <a:rPr lang="en-US" dirty="0"/>
              <a:t>Introduction to Visualization</a:t>
            </a:r>
          </a:p>
        </p:txBody>
      </p:sp>
      <p:sp>
        <p:nvSpPr>
          <p:cNvPr id="3" name="Subtitle 2">
            <a:extLst>
              <a:ext uri="{FF2B5EF4-FFF2-40B4-BE49-F238E27FC236}">
                <a16:creationId xmlns:a16="http://schemas.microsoft.com/office/drawing/2014/main" id="{1A809469-85E6-A687-5E2B-E23037DC9037}"/>
              </a:ext>
            </a:extLst>
          </p:cNvPr>
          <p:cNvSpPr>
            <a:spLocks noGrp="1"/>
          </p:cNvSpPr>
          <p:nvPr>
            <p:ph type="subTitle" idx="1"/>
          </p:nvPr>
        </p:nvSpPr>
        <p:spPr>
          <a:xfrm>
            <a:off x="1100015" y="4271664"/>
            <a:ext cx="7315200" cy="757539"/>
          </a:xfrm>
        </p:spPr>
        <p:txBody>
          <a:bodyPr>
            <a:noAutofit/>
          </a:bodyPr>
          <a:lstStyle/>
          <a:p>
            <a:r>
              <a:rPr lang="en-US" sz="2800" dirty="0"/>
              <a:t>SSEP 2022 Morning Day 4</a:t>
            </a:r>
          </a:p>
          <a:p>
            <a:r>
              <a:rPr lang="en-US" sz="2800" dirty="0"/>
              <a:t>Dr. Ab </a:t>
            </a:r>
            <a:r>
              <a:rPr lang="en-US" sz="2800" dirty="0" err="1"/>
              <a:t>Mosca</a:t>
            </a:r>
            <a:r>
              <a:rPr lang="en-US" sz="2800" dirty="0"/>
              <a:t> (they/them)</a:t>
            </a:r>
          </a:p>
        </p:txBody>
      </p:sp>
      <p:sp>
        <p:nvSpPr>
          <p:cNvPr id="6" name="TextBox 5">
            <a:extLst>
              <a:ext uri="{FF2B5EF4-FFF2-40B4-BE49-F238E27FC236}">
                <a16:creationId xmlns:a16="http://schemas.microsoft.com/office/drawing/2014/main" id="{66BF043E-4CF7-DE30-27CC-1E0F77ECB0CE}"/>
              </a:ext>
            </a:extLst>
          </p:cNvPr>
          <p:cNvSpPr txBox="1"/>
          <p:nvPr/>
        </p:nvSpPr>
        <p:spPr>
          <a:xfrm>
            <a:off x="35169" y="6131692"/>
            <a:ext cx="9155722" cy="646331"/>
          </a:xfrm>
          <a:prstGeom prst="rect">
            <a:avLst/>
          </a:prstGeom>
          <a:noFill/>
        </p:spPr>
        <p:txBody>
          <a:bodyPr wrap="square">
            <a:spAutoFit/>
          </a:bodyPr>
          <a:lstStyle/>
          <a:p>
            <a:r>
              <a:rPr lang="en-US" dirty="0"/>
              <a:t>Slides based on slides courtesy of Jordan Crouser:  </a:t>
            </a:r>
            <a:r>
              <a:rPr lang="en-US" u="sng" dirty="0">
                <a:hlinkClick r:id="rId2"/>
              </a:rPr>
              <a:t>https://jcrouser.github.io/MassMutual-IntroR/</a:t>
            </a:r>
            <a:r>
              <a:rPr lang="en-US" dirty="0"/>
              <a:t>,  </a:t>
            </a:r>
            <a:r>
              <a:rPr lang="en-US" u="sng" dirty="0">
                <a:hlinkClick r:id="rId3"/>
              </a:rPr>
              <a:t>https://jcrouser.github.io/MassMutual-DataVis/</a:t>
            </a:r>
            <a:r>
              <a:rPr lang="en-US" dirty="0"/>
              <a:t>,  </a:t>
            </a:r>
            <a:r>
              <a:rPr lang="en-US" u="sng" dirty="0">
                <a:hlinkClick r:id="rId4"/>
              </a:rPr>
              <a:t>https://beanumber.github.io/sds192/</a:t>
            </a:r>
            <a:r>
              <a:rPr lang="en-US" dirty="0"/>
              <a:t>  </a:t>
            </a:r>
          </a:p>
        </p:txBody>
      </p:sp>
    </p:spTree>
    <p:extLst>
      <p:ext uri="{BB962C8B-B14F-4D97-AF65-F5344CB8AC3E}">
        <p14:creationId xmlns:p14="http://schemas.microsoft.com/office/powerpoint/2010/main" val="60408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6" name="TextBox 5">
            <a:extLst>
              <a:ext uri="{FF2B5EF4-FFF2-40B4-BE49-F238E27FC236}">
                <a16:creationId xmlns:a16="http://schemas.microsoft.com/office/drawing/2014/main" id="{8A9D7CD6-7A56-664C-96CC-09F41185BA9C}"/>
              </a:ext>
            </a:extLst>
          </p:cNvPr>
          <p:cNvSpPr txBox="1"/>
          <p:nvPr/>
        </p:nvSpPr>
        <p:spPr>
          <a:xfrm>
            <a:off x="838199" y="2671763"/>
            <a:ext cx="617696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On the next slide, count the number of “</a:t>
            </a:r>
            <a:r>
              <a:rPr kumimoji="0" lang="en-US" sz="4800" b="0" i="0" u="none" strike="noStrike" kern="1200" cap="none" spc="0" normalizeH="0" baseline="0" noProof="0" dirty="0" err="1">
                <a:ln>
                  <a:noFill/>
                </a:ln>
                <a:solidFill>
                  <a:prstClr val="black"/>
                </a:solidFill>
                <a:effectLst/>
                <a:uLnTx/>
                <a:uFillTx/>
                <a:latin typeface="Calibri" panose="020F0502020204030204"/>
                <a:ea typeface="+mn-ea"/>
                <a:cs typeface="+mn-cs"/>
              </a:rPr>
              <a:t>j”s</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 as fast as you can</a:t>
            </a:r>
          </a:p>
        </p:txBody>
      </p:sp>
    </p:spTree>
    <p:extLst>
      <p:ext uri="{BB962C8B-B14F-4D97-AF65-F5344CB8AC3E}">
        <p14:creationId xmlns:p14="http://schemas.microsoft.com/office/powerpoint/2010/main" val="413562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EB4BB06F-B981-8E4C-A515-FB412F464B69}"/>
              </a:ext>
            </a:extLst>
          </p:cNvPr>
          <p:cNvPicPr>
            <a:picLocks noChangeAspect="1"/>
          </p:cNvPicPr>
          <p:nvPr/>
        </p:nvPicPr>
        <p:blipFill>
          <a:blip r:embed="rId3"/>
          <a:stretch>
            <a:fillRect/>
          </a:stretch>
        </p:blipFill>
        <p:spPr>
          <a:xfrm>
            <a:off x="0" y="1690688"/>
            <a:ext cx="12192000" cy="4170947"/>
          </a:xfrm>
          <a:prstGeom prst="rect">
            <a:avLst/>
          </a:prstGeom>
        </p:spPr>
      </p:pic>
    </p:spTree>
    <p:extLst>
      <p:ext uri="{BB962C8B-B14F-4D97-AF65-F5344CB8AC3E}">
        <p14:creationId xmlns:p14="http://schemas.microsoft.com/office/powerpoint/2010/main" val="1861705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EB4BB06F-B981-8E4C-A515-FB412F464B69}"/>
              </a:ext>
            </a:extLst>
          </p:cNvPr>
          <p:cNvPicPr>
            <a:picLocks noChangeAspect="1"/>
          </p:cNvPicPr>
          <p:nvPr/>
        </p:nvPicPr>
        <p:blipFill>
          <a:blip r:embed="rId3"/>
          <a:stretch>
            <a:fillRect/>
          </a:stretch>
        </p:blipFill>
        <p:spPr>
          <a:xfrm>
            <a:off x="4505325" y="2457660"/>
            <a:ext cx="7620000" cy="2606842"/>
          </a:xfrm>
          <a:prstGeom prst="rect">
            <a:avLst/>
          </a:prstGeom>
        </p:spPr>
      </p:pic>
      <p:sp>
        <p:nvSpPr>
          <p:cNvPr id="4" name="Rectangle 3">
            <a:extLst>
              <a:ext uri="{FF2B5EF4-FFF2-40B4-BE49-F238E27FC236}">
                <a16:creationId xmlns:a16="http://schemas.microsoft.com/office/drawing/2014/main" id="{E0673BF8-8B7E-7B46-A050-8200EC061C2F}"/>
              </a:ext>
            </a:extLst>
          </p:cNvPr>
          <p:cNvSpPr/>
          <p:nvPr/>
        </p:nvSpPr>
        <p:spPr>
          <a:xfrm>
            <a:off x="838200" y="3287853"/>
            <a:ext cx="3876676" cy="120032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Leverage Human Perception </a:t>
            </a:r>
          </a:p>
        </p:txBody>
      </p:sp>
    </p:spTree>
    <p:extLst>
      <p:ext uri="{BB962C8B-B14F-4D97-AF65-F5344CB8AC3E}">
        <p14:creationId xmlns:p14="http://schemas.microsoft.com/office/powerpoint/2010/main" val="186103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6" name="Picture 5" descr="Table&#10;&#10;Description automatically generated">
            <a:extLst>
              <a:ext uri="{FF2B5EF4-FFF2-40B4-BE49-F238E27FC236}">
                <a16:creationId xmlns:a16="http://schemas.microsoft.com/office/drawing/2014/main" id="{F9DF9139-AAD2-2647-8ECC-1F17BE7DF5A6}"/>
              </a:ext>
            </a:extLst>
          </p:cNvPr>
          <p:cNvPicPr>
            <a:picLocks noChangeAspect="1"/>
          </p:cNvPicPr>
          <p:nvPr/>
        </p:nvPicPr>
        <p:blipFill>
          <a:blip r:embed="rId3"/>
          <a:stretch>
            <a:fillRect/>
          </a:stretch>
        </p:blipFill>
        <p:spPr>
          <a:xfrm>
            <a:off x="5014913" y="1262797"/>
            <a:ext cx="6753224" cy="5230078"/>
          </a:xfrm>
          <a:prstGeom prst="rect">
            <a:avLst/>
          </a:prstGeom>
        </p:spPr>
      </p:pic>
      <p:sp>
        <p:nvSpPr>
          <p:cNvPr id="7" name="TextBox 6">
            <a:extLst>
              <a:ext uri="{FF2B5EF4-FFF2-40B4-BE49-F238E27FC236}">
                <a16:creationId xmlns:a16="http://schemas.microsoft.com/office/drawing/2014/main" id="{0FF00328-4A15-DB46-AF54-32B3BA9F3E51}"/>
              </a:ext>
            </a:extLst>
          </p:cNvPr>
          <p:cNvSpPr txBox="1"/>
          <p:nvPr/>
        </p:nvSpPr>
        <p:spPr>
          <a:xfrm>
            <a:off x="838200" y="2671763"/>
            <a:ext cx="301942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How many mushrooms are poisonous? </a:t>
            </a:r>
          </a:p>
        </p:txBody>
      </p:sp>
      <p:sp>
        <p:nvSpPr>
          <p:cNvPr id="8" name="TextBox 7">
            <a:extLst>
              <a:ext uri="{FF2B5EF4-FFF2-40B4-BE49-F238E27FC236}">
                <a16:creationId xmlns:a16="http://schemas.microsoft.com/office/drawing/2014/main" id="{88DF05C6-5E18-8940-841A-BA355B35B541}"/>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domohelp.domo.com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-us/articles/360043931814-Fun-Sample-DataSets</a:t>
            </a:r>
          </a:p>
        </p:txBody>
      </p:sp>
    </p:spTree>
    <p:extLst>
      <p:ext uri="{BB962C8B-B14F-4D97-AF65-F5344CB8AC3E}">
        <p14:creationId xmlns:p14="http://schemas.microsoft.com/office/powerpoint/2010/main" val="2551594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7" name="TextBox 6">
            <a:extLst>
              <a:ext uri="{FF2B5EF4-FFF2-40B4-BE49-F238E27FC236}">
                <a16:creationId xmlns:a16="http://schemas.microsoft.com/office/drawing/2014/main" id="{0FF00328-4A15-DB46-AF54-32B3BA9F3E51}"/>
              </a:ext>
            </a:extLst>
          </p:cNvPr>
          <p:cNvSpPr txBox="1"/>
          <p:nvPr/>
        </p:nvSpPr>
        <p:spPr>
          <a:xfrm>
            <a:off x="838200" y="2671763"/>
            <a:ext cx="301942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How many mushrooms are poisonous? </a:t>
            </a:r>
          </a:p>
        </p:txBody>
      </p:sp>
      <p:pic>
        <p:nvPicPr>
          <p:cNvPr id="4" name="Picture 3" descr="Chart, bar chart&#10;&#10;Description automatically generated">
            <a:extLst>
              <a:ext uri="{FF2B5EF4-FFF2-40B4-BE49-F238E27FC236}">
                <a16:creationId xmlns:a16="http://schemas.microsoft.com/office/drawing/2014/main" id="{A2842295-D2FA-2843-889C-3646171E5381}"/>
              </a:ext>
            </a:extLst>
          </p:cNvPr>
          <p:cNvPicPr>
            <a:picLocks noChangeAspect="1"/>
          </p:cNvPicPr>
          <p:nvPr/>
        </p:nvPicPr>
        <p:blipFill>
          <a:blip r:embed="rId3"/>
          <a:stretch>
            <a:fillRect/>
          </a:stretch>
        </p:blipFill>
        <p:spPr>
          <a:xfrm>
            <a:off x="4902199" y="1690688"/>
            <a:ext cx="5770563" cy="4893281"/>
          </a:xfrm>
          <a:prstGeom prst="rect">
            <a:avLst/>
          </a:prstGeom>
        </p:spPr>
      </p:pic>
      <p:sp>
        <p:nvSpPr>
          <p:cNvPr id="8" name="TextBox 7">
            <a:extLst>
              <a:ext uri="{FF2B5EF4-FFF2-40B4-BE49-F238E27FC236}">
                <a16:creationId xmlns:a16="http://schemas.microsoft.com/office/drawing/2014/main" id="{437F9B20-5A6C-1B45-A2E1-E6F40613D984}"/>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domohelp.domo.com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-us/articles/360043931814-Fun-Sample-DataSets</a:t>
            </a:r>
          </a:p>
        </p:txBody>
      </p:sp>
    </p:spTree>
    <p:extLst>
      <p:ext uri="{BB962C8B-B14F-4D97-AF65-F5344CB8AC3E}">
        <p14:creationId xmlns:p14="http://schemas.microsoft.com/office/powerpoint/2010/main" val="377337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descr="Chart, bar chart&#10;&#10;Description automatically generated">
            <a:extLst>
              <a:ext uri="{FF2B5EF4-FFF2-40B4-BE49-F238E27FC236}">
                <a16:creationId xmlns:a16="http://schemas.microsoft.com/office/drawing/2014/main" id="{A2842295-D2FA-2843-889C-3646171E5381}"/>
              </a:ext>
            </a:extLst>
          </p:cNvPr>
          <p:cNvPicPr>
            <a:picLocks noChangeAspect="1"/>
          </p:cNvPicPr>
          <p:nvPr/>
        </p:nvPicPr>
        <p:blipFill>
          <a:blip r:embed="rId3"/>
          <a:stretch>
            <a:fillRect/>
          </a:stretch>
        </p:blipFill>
        <p:spPr>
          <a:xfrm>
            <a:off x="4902199" y="1690688"/>
            <a:ext cx="5770563" cy="4893281"/>
          </a:xfrm>
          <a:prstGeom prst="rect">
            <a:avLst/>
          </a:prstGeom>
        </p:spPr>
      </p:pic>
      <p:sp>
        <p:nvSpPr>
          <p:cNvPr id="8" name="TextBox 7">
            <a:extLst>
              <a:ext uri="{FF2B5EF4-FFF2-40B4-BE49-F238E27FC236}">
                <a16:creationId xmlns:a16="http://schemas.microsoft.com/office/drawing/2014/main" id="{437F9B20-5A6C-1B45-A2E1-E6F40613D984}"/>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domohelp.domo.com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hc</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-us/articles/360043931814-Fun-Sample-DataSets</a:t>
            </a:r>
          </a:p>
        </p:txBody>
      </p:sp>
      <p:sp>
        <p:nvSpPr>
          <p:cNvPr id="6" name="Rectangle 5">
            <a:extLst>
              <a:ext uri="{FF2B5EF4-FFF2-40B4-BE49-F238E27FC236}">
                <a16:creationId xmlns:a16="http://schemas.microsoft.com/office/drawing/2014/main" id="{B74328A5-9AF7-1643-ADD4-F88F14795FEF}"/>
              </a:ext>
            </a:extLst>
          </p:cNvPr>
          <p:cNvSpPr/>
          <p:nvPr/>
        </p:nvSpPr>
        <p:spPr>
          <a:xfrm>
            <a:off x="838200" y="3287853"/>
            <a:ext cx="3876676" cy="120032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Reduce Cognitive Load</a:t>
            </a:r>
          </a:p>
        </p:txBody>
      </p:sp>
    </p:spTree>
    <p:extLst>
      <p:ext uri="{BB962C8B-B14F-4D97-AF65-F5344CB8AC3E}">
        <p14:creationId xmlns:p14="http://schemas.microsoft.com/office/powerpoint/2010/main" val="3074984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Can visualization actually make a difference?</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6794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www.wired.com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/2009/09/0908london-cholera-pump/</a:t>
            </a:r>
          </a:p>
        </p:txBody>
      </p:sp>
      <p:pic>
        <p:nvPicPr>
          <p:cNvPr id="1026" name="Picture 2" descr="cholera">
            <a:extLst>
              <a:ext uri="{FF2B5EF4-FFF2-40B4-BE49-F238E27FC236}">
                <a16:creationId xmlns:a16="http://schemas.microsoft.com/office/drawing/2014/main" id="{B3E03F05-F88F-6840-9441-4A1F9C684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425" y="2047854"/>
            <a:ext cx="6756400" cy="40836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BDB4EC-697A-AC4E-B3E1-8F8EA0E2DCD2}"/>
              </a:ext>
            </a:extLst>
          </p:cNvPr>
          <p:cNvSpPr/>
          <p:nvPr/>
        </p:nvSpPr>
        <p:spPr>
          <a:xfrm>
            <a:off x="838200" y="3287853"/>
            <a:ext cx="3876676"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John Snow’s Cholera Map</a:t>
            </a:r>
          </a:p>
        </p:txBody>
      </p:sp>
    </p:spTree>
    <p:extLst>
      <p:ext uri="{BB962C8B-B14F-4D97-AF65-F5344CB8AC3E}">
        <p14:creationId xmlns:p14="http://schemas.microsoft.com/office/powerpoint/2010/main" val="2600953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6488668"/>
            <a:ext cx="90868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commons.wikimedia.org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/wiki/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File:Nightingale-mortality.jpg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D9BDB4EC-697A-AC4E-B3E1-8F8EA0E2DCD2}"/>
              </a:ext>
            </a:extLst>
          </p:cNvPr>
          <p:cNvSpPr/>
          <p:nvPr/>
        </p:nvSpPr>
        <p:spPr>
          <a:xfrm>
            <a:off x="838199" y="2686051"/>
            <a:ext cx="269081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Florence Nightingale’s  Rose</a:t>
            </a:r>
          </a:p>
        </p:txBody>
      </p:sp>
      <p:pic>
        <p:nvPicPr>
          <p:cNvPr id="2050" name="Picture 2">
            <a:extLst>
              <a:ext uri="{FF2B5EF4-FFF2-40B4-BE49-F238E27FC236}">
                <a16:creationId xmlns:a16="http://schemas.microsoft.com/office/drawing/2014/main" id="{5088A31D-905B-C547-9EC7-3BA6E500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606" y="1915596"/>
            <a:ext cx="7931194" cy="4342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617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5915026"/>
            <a:ext cx="507206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studentwork.prattsi.org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infovis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/labs/a-history-of-dangerously-misleading-data-visualization/</a:t>
            </a:r>
          </a:p>
        </p:txBody>
      </p:sp>
      <p:sp>
        <p:nvSpPr>
          <p:cNvPr id="7" name="Rectangle 6">
            <a:extLst>
              <a:ext uri="{FF2B5EF4-FFF2-40B4-BE49-F238E27FC236}">
                <a16:creationId xmlns:a16="http://schemas.microsoft.com/office/drawing/2014/main" id="{D9BDB4EC-697A-AC4E-B3E1-8F8EA0E2DCD2}"/>
              </a:ext>
            </a:extLst>
          </p:cNvPr>
          <p:cNvSpPr/>
          <p:nvPr/>
        </p:nvSpPr>
        <p:spPr>
          <a:xfrm>
            <a:off x="838199" y="2686051"/>
            <a:ext cx="3664735" cy="646331"/>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Challenger Shuttle</a:t>
            </a:r>
          </a:p>
        </p:txBody>
      </p:sp>
      <p:pic>
        <p:nvPicPr>
          <p:cNvPr id="9" name="Picture 8" descr="Diagram, engineering drawing&#10;&#10;Description automatically generated">
            <a:extLst>
              <a:ext uri="{FF2B5EF4-FFF2-40B4-BE49-F238E27FC236}">
                <a16:creationId xmlns:a16="http://schemas.microsoft.com/office/drawing/2014/main" id="{8EA9398E-150B-4E4B-A758-2801B0F4D181}"/>
              </a:ext>
            </a:extLst>
          </p:cNvPr>
          <p:cNvPicPr>
            <a:picLocks noChangeAspect="1"/>
          </p:cNvPicPr>
          <p:nvPr/>
        </p:nvPicPr>
        <p:blipFill rotWithShape="1">
          <a:blip r:embed="rId3"/>
          <a:srcRect r="54459" b="5136"/>
          <a:stretch/>
        </p:blipFill>
        <p:spPr>
          <a:xfrm>
            <a:off x="4933940" y="1690688"/>
            <a:ext cx="5205413" cy="2602288"/>
          </a:xfrm>
          <a:prstGeom prst="rect">
            <a:avLst/>
          </a:prstGeom>
        </p:spPr>
      </p:pic>
    </p:spTree>
    <p:extLst>
      <p:ext uri="{BB962C8B-B14F-4D97-AF65-F5344CB8AC3E}">
        <p14:creationId xmlns:p14="http://schemas.microsoft.com/office/powerpoint/2010/main" val="438112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Why? </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9041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5915026"/>
            <a:ext cx="507206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studentwork.prattsi.org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infovis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/labs/a-history-of-dangerously-misleading-data-visualization/</a:t>
            </a:r>
          </a:p>
        </p:txBody>
      </p:sp>
      <p:sp>
        <p:nvSpPr>
          <p:cNvPr id="7" name="Rectangle 6">
            <a:extLst>
              <a:ext uri="{FF2B5EF4-FFF2-40B4-BE49-F238E27FC236}">
                <a16:creationId xmlns:a16="http://schemas.microsoft.com/office/drawing/2014/main" id="{D9BDB4EC-697A-AC4E-B3E1-8F8EA0E2DCD2}"/>
              </a:ext>
            </a:extLst>
          </p:cNvPr>
          <p:cNvSpPr/>
          <p:nvPr/>
        </p:nvSpPr>
        <p:spPr>
          <a:xfrm>
            <a:off x="838199" y="2686051"/>
            <a:ext cx="3664735" cy="646331"/>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Challenger Shuttle</a:t>
            </a:r>
          </a:p>
        </p:txBody>
      </p:sp>
      <p:pic>
        <p:nvPicPr>
          <p:cNvPr id="4" name="Picture 3" descr="Diagram, engineering drawing&#10;&#10;Description automatically generated">
            <a:extLst>
              <a:ext uri="{FF2B5EF4-FFF2-40B4-BE49-F238E27FC236}">
                <a16:creationId xmlns:a16="http://schemas.microsoft.com/office/drawing/2014/main" id="{FA8ECD05-EC4E-824B-90F1-A6806AD79C9C}"/>
              </a:ext>
            </a:extLst>
          </p:cNvPr>
          <p:cNvPicPr>
            <a:picLocks noChangeAspect="1"/>
          </p:cNvPicPr>
          <p:nvPr/>
        </p:nvPicPr>
        <p:blipFill rotWithShape="1">
          <a:blip r:embed="rId3"/>
          <a:srcRect l="52792"/>
          <a:stretch/>
        </p:blipFill>
        <p:spPr>
          <a:xfrm>
            <a:off x="5174447" y="4086224"/>
            <a:ext cx="5395912" cy="2743200"/>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8EA9398E-150B-4E4B-A758-2801B0F4D181}"/>
              </a:ext>
            </a:extLst>
          </p:cNvPr>
          <p:cNvPicPr>
            <a:picLocks noChangeAspect="1"/>
          </p:cNvPicPr>
          <p:nvPr/>
        </p:nvPicPr>
        <p:blipFill rotWithShape="1">
          <a:blip r:embed="rId3"/>
          <a:srcRect r="54459" b="5136"/>
          <a:stretch/>
        </p:blipFill>
        <p:spPr>
          <a:xfrm>
            <a:off x="4933940" y="1690688"/>
            <a:ext cx="5205413" cy="2602288"/>
          </a:xfrm>
          <a:prstGeom prst="rect">
            <a:avLst/>
          </a:prstGeom>
        </p:spPr>
      </p:pic>
    </p:spTree>
    <p:extLst>
      <p:ext uri="{BB962C8B-B14F-4D97-AF65-F5344CB8AC3E}">
        <p14:creationId xmlns:p14="http://schemas.microsoft.com/office/powerpoint/2010/main" val="919155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How?</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4373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85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6" name="Picture 5" descr="Icon&#10;&#10;Description automatically generated">
            <a:extLst>
              <a:ext uri="{FF2B5EF4-FFF2-40B4-BE49-F238E27FC236}">
                <a16:creationId xmlns:a16="http://schemas.microsoft.com/office/drawing/2014/main" id="{9F656648-BE4D-D141-B219-63CE17F5629B}"/>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A60FCF0F-56C5-5441-B385-F21481E802CA}"/>
              </a:ext>
            </a:extLst>
          </p:cNvPr>
          <p:cNvPicPr>
            <a:picLocks noChangeAspect="1"/>
          </p:cNvPicPr>
          <p:nvPr/>
        </p:nvPicPr>
        <p:blipFill>
          <a:blip r:embed="rId15"/>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1502378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5" name="Graphic 4" descr="Apple outline">
            <a:extLst>
              <a:ext uri="{FF2B5EF4-FFF2-40B4-BE49-F238E27FC236}">
                <a16:creationId xmlns:a16="http://schemas.microsoft.com/office/drawing/2014/main" id="{DB4BBB4F-BD0E-EE4E-815A-86AE4DA784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91682" y="5686942"/>
            <a:ext cx="914400" cy="914400"/>
          </a:xfrm>
          <a:prstGeom prst="rect">
            <a:avLst/>
          </a:prstGeom>
        </p:spPr>
      </p:pic>
      <p:pic>
        <p:nvPicPr>
          <p:cNvPr id="8" name="Graphic 7" descr="Banana outline">
            <a:extLst>
              <a:ext uri="{FF2B5EF4-FFF2-40B4-BE49-F238E27FC236}">
                <a16:creationId xmlns:a16="http://schemas.microsoft.com/office/drawing/2014/main" id="{8565628B-0BA3-9D45-9A62-7FA85E4CDCC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27167" y="5686942"/>
            <a:ext cx="914400" cy="914400"/>
          </a:xfrm>
          <a:prstGeom prst="rect">
            <a:avLst/>
          </a:prstGeom>
        </p:spPr>
      </p:pic>
      <p:pic>
        <p:nvPicPr>
          <p:cNvPr id="12" name="Graphic 11" descr="Grapes outline">
            <a:extLst>
              <a:ext uri="{FF2B5EF4-FFF2-40B4-BE49-F238E27FC236}">
                <a16:creationId xmlns:a16="http://schemas.microsoft.com/office/drawing/2014/main" id="{4F059948-7020-1545-A11B-02BA8DF46A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80375" y="5686942"/>
            <a:ext cx="914400" cy="914400"/>
          </a:xfrm>
          <a:prstGeom prst="rect">
            <a:avLst/>
          </a:prstGeom>
        </p:spPr>
      </p:pic>
      <p:pic>
        <p:nvPicPr>
          <p:cNvPr id="16" name="Graphic 15" descr="Baby crawling outline">
            <a:extLst>
              <a:ext uri="{FF2B5EF4-FFF2-40B4-BE49-F238E27FC236}">
                <a16:creationId xmlns:a16="http://schemas.microsoft.com/office/drawing/2014/main" id="{361F8CA8-7532-6B4C-B77E-AB54F14FBE8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30010" y="5874639"/>
            <a:ext cx="914400" cy="914400"/>
          </a:xfrm>
          <a:prstGeom prst="rect">
            <a:avLst/>
          </a:prstGeom>
        </p:spPr>
      </p:pic>
      <p:pic>
        <p:nvPicPr>
          <p:cNvPr id="19" name="Graphic 18" descr="Child with balloon outline">
            <a:extLst>
              <a:ext uri="{FF2B5EF4-FFF2-40B4-BE49-F238E27FC236}">
                <a16:creationId xmlns:a16="http://schemas.microsoft.com/office/drawing/2014/main" id="{901E267E-EBF9-4B44-97D8-37DD4B52F5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944360" y="5271625"/>
            <a:ext cx="1377096" cy="1377096"/>
          </a:xfrm>
          <a:prstGeom prst="rect">
            <a:avLst/>
          </a:prstGeom>
        </p:spPr>
      </p:pic>
      <p:pic>
        <p:nvPicPr>
          <p:cNvPr id="21" name="Graphic 20" descr="Confused person outline">
            <a:extLst>
              <a:ext uri="{FF2B5EF4-FFF2-40B4-BE49-F238E27FC236}">
                <a16:creationId xmlns:a16="http://schemas.microsoft.com/office/drawing/2014/main" id="{602E30F1-80CA-ED41-991B-245D59B314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07298" y="5271625"/>
            <a:ext cx="1377096" cy="1377096"/>
          </a:xfrm>
          <a:prstGeom prst="rect">
            <a:avLst/>
          </a:prstGeom>
        </p:spPr>
      </p:pic>
      <p:cxnSp>
        <p:nvCxnSpPr>
          <p:cNvPr id="42" name="Straight Arrow Connector 41">
            <a:extLst>
              <a:ext uri="{FF2B5EF4-FFF2-40B4-BE49-F238E27FC236}">
                <a16:creationId xmlns:a16="http://schemas.microsoft.com/office/drawing/2014/main" id="{48AF1274-A5D4-7F4A-B308-7ED5F0310FCC}"/>
              </a:ext>
            </a:extLst>
          </p:cNvPr>
          <p:cNvCxnSpPr>
            <a:cxnSpLocks/>
          </p:cNvCxnSpPr>
          <p:nvPr/>
        </p:nvCxnSpPr>
        <p:spPr>
          <a:xfrm>
            <a:off x="10065608" y="6144142"/>
            <a:ext cx="170893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E30619E-3ECC-314B-9905-D5BADCB5583C}"/>
              </a:ext>
            </a:extLst>
          </p:cNvPr>
          <p:cNvSpPr/>
          <p:nvPr/>
        </p:nvSpPr>
        <p:spPr>
          <a:xfrm>
            <a:off x="4542037" y="518367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Categorical</a:t>
            </a:r>
          </a:p>
        </p:txBody>
      </p:sp>
      <p:sp>
        <p:nvSpPr>
          <p:cNvPr id="45" name="Rectangle 44">
            <a:extLst>
              <a:ext uri="{FF2B5EF4-FFF2-40B4-BE49-F238E27FC236}">
                <a16:creationId xmlns:a16="http://schemas.microsoft.com/office/drawing/2014/main" id="{C7EDAB64-5491-3B4A-A6A4-CC58DDF2AF44}"/>
              </a:ext>
            </a:extLst>
          </p:cNvPr>
          <p:cNvSpPr/>
          <p:nvPr/>
        </p:nvSpPr>
        <p:spPr>
          <a:xfrm>
            <a:off x="6768960" y="479249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Ordinal</a:t>
            </a:r>
          </a:p>
        </p:txBody>
      </p:sp>
      <p:sp>
        <p:nvSpPr>
          <p:cNvPr id="46" name="Rectangle 45">
            <a:extLst>
              <a:ext uri="{FF2B5EF4-FFF2-40B4-BE49-F238E27FC236}">
                <a16:creationId xmlns:a16="http://schemas.microsoft.com/office/drawing/2014/main" id="{82EF02D7-C25A-DF4B-B30C-D790A5504099}"/>
              </a:ext>
            </a:extLst>
          </p:cNvPr>
          <p:cNvSpPr/>
          <p:nvPr/>
        </p:nvSpPr>
        <p:spPr>
          <a:xfrm>
            <a:off x="8981738" y="5342790"/>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Quantitative</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26"/>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27"/>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3116124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15"/>
          <a:stretch>
            <a:fillRect/>
          </a:stretch>
        </p:blipFill>
        <p:spPr>
          <a:xfrm>
            <a:off x="10122760" y="2511114"/>
            <a:ext cx="731465" cy="731465"/>
          </a:xfrm>
          <a:prstGeom prst="rect">
            <a:avLst/>
          </a:prstGeom>
        </p:spPr>
      </p:pic>
      <p:pic>
        <p:nvPicPr>
          <p:cNvPr id="43" name="Picture 42" descr="Table&#10;&#10;Description automatically generated">
            <a:extLst>
              <a:ext uri="{FF2B5EF4-FFF2-40B4-BE49-F238E27FC236}">
                <a16:creationId xmlns:a16="http://schemas.microsoft.com/office/drawing/2014/main" id="{A0975EA1-6DED-BF4E-8A83-E70483BAA6B5}"/>
              </a:ext>
            </a:extLst>
          </p:cNvPr>
          <p:cNvPicPr>
            <a:picLocks noChangeAspect="1"/>
          </p:cNvPicPr>
          <p:nvPr/>
        </p:nvPicPr>
        <p:blipFill>
          <a:blip r:embed="rId16"/>
          <a:stretch>
            <a:fillRect/>
          </a:stretch>
        </p:blipFill>
        <p:spPr>
          <a:xfrm>
            <a:off x="5647916" y="4423812"/>
            <a:ext cx="5201061" cy="2280316"/>
          </a:xfrm>
          <a:prstGeom prst="rect">
            <a:avLst/>
          </a:prstGeom>
          <a:ln>
            <a:solidFill>
              <a:schemeClr val="tx1"/>
            </a:solidFill>
          </a:ln>
        </p:spPr>
      </p:pic>
    </p:spTree>
    <p:extLst>
      <p:ext uri="{BB962C8B-B14F-4D97-AF65-F5344CB8AC3E}">
        <p14:creationId xmlns:p14="http://schemas.microsoft.com/office/powerpoint/2010/main" val="490190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		Bar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Comparison</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Categorical or Ordinal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60" name="Picture 59" descr="Chart, bar chart&#10;&#10;Description automatically generated">
            <a:extLst>
              <a:ext uri="{FF2B5EF4-FFF2-40B4-BE49-F238E27FC236}">
                <a16:creationId xmlns:a16="http://schemas.microsoft.com/office/drawing/2014/main" id="{68B91805-BF48-AA4D-9011-6AD91CB97384}"/>
              </a:ext>
            </a:extLst>
          </p:cNvPr>
          <p:cNvPicPr>
            <a:picLocks noChangeAspect="1"/>
          </p:cNvPicPr>
          <p:nvPr/>
        </p:nvPicPr>
        <p:blipFill>
          <a:blip r:embed="rId6"/>
          <a:stretch>
            <a:fillRect/>
          </a:stretch>
        </p:blipFill>
        <p:spPr>
          <a:xfrm>
            <a:off x="5445868" y="2690524"/>
            <a:ext cx="6601749" cy="4167476"/>
          </a:xfrm>
          <a:prstGeom prst="rect">
            <a:avLst/>
          </a:prstGeom>
        </p:spPr>
      </p:pic>
      <p:pic>
        <p:nvPicPr>
          <p:cNvPr id="9" name="Graphic 8" descr="Pandemic exponential curve bar graph outline">
            <a:extLst>
              <a:ext uri="{FF2B5EF4-FFF2-40B4-BE49-F238E27FC236}">
                <a16:creationId xmlns:a16="http://schemas.microsoft.com/office/drawing/2014/main" id="{5D8A35CC-E3F9-42F3-E5B2-AB07415760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7835" y="318559"/>
            <a:ext cx="1418694" cy="1418694"/>
          </a:xfrm>
          <a:prstGeom prst="rect">
            <a:avLst/>
          </a:prstGeom>
        </p:spPr>
      </p:pic>
    </p:spTree>
    <p:extLst>
      <p:ext uri="{BB962C8B-B14F-4D97-AF65-F5344CB8AC3E}">
        <p14:creationId xmlns:p14="http://schemas.microsoft.com/office/powerpoint/2010/main" val="1189231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		Line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Trend</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Ordinal or Quantitative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10" name="Graphic 9" descr="Periodic Graph outline">
            <a:extLst>
              <a:ext uri="{FF2B5EF4-FFF2-40B4-BE49-F238E27FC236}">
                <a16:creationId xmlns:a16="http://schemas.microsoft.com/office/drawing/2014/main" id="{B17FF964-5D41-2047-9250-27CC88A8CA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894" y="332847"/>
            <a:ext cx="1418695" cy="1418695"/>
          </a:xfrm>
          <a:prstGeom prst="rect">
            <a:avLst/>
          </a:prstGeom>
        </p:spPr>
      </p:pic>
      <p:pic>
        <p:nvPicPr>
          <p:cNvPr id="8" name="Picture 7" descr="Chart, line chart&#10;&#10;Description automatically generated">
            <a:extLst>
              <a:ext uri="{FF2B5EF4-FFF2-40B4-BE49-F238E27FC236}">
                <a16:creationId xmlns:a16="http://schemas.microsoft.com/office/drawing/2014/main" id="{D488EFE1-4FF0-4349-B269-D1046556DE4B}"/>
              </a:ext>
            </a:extLst>
          </p:cNvPr>
          <p:cNvPicPr>
            <a:picLocks noChangeAspect="1"/>
          </p:cNvPicPr>
          <p:nvPr/>
        </p:nvPicPr>
        <p:blipFill>
          <a:blip r:embed="rId8"/>
          <a:stretch>
            <a:fillRect/>
          </a:stretch>
        </p:blipFill>
        <p:spPr>
          <a:xfrm>
            <a:off x="5637591" y="2711634"/>
            <a:ext cx="6230564" cy="4141384"/>
          </a:xfrm>
          <a:prstGeom prst="rect">
            <a:avLst/>
          </a:prstGeom>
        </p:spPr>
      </p:pic>
    </p:spTree>
    <p:extLst>
      <p:ext uri="{BB962C8B-B14F-4D97-AF65-F5344CB8AC3E}">
        <p14:creationId xmlns:p14="http://schemas.microsoft.com/office/powerpoint/2010/main" val="2824552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Avoiding Bias and Trickery</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657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4"/>
          <a:stretch>
            <a:fillRect/>
          </a:stretch>
        </p:blipFill>
        <p:spPr>
          <a:xfrm>
            <a:off x="4619625" y="2240611"/>
            <a:ext cx="6734175" cy="2952484"/>
          </a:xfrm>
          <a:prstGeom prst="rect">
            <a:avLst/>
          </a:prstGeom>
          <a:ln>
            <a:solidFill>
              <a:schemeClr val="tx1"/>
            </a:solidFill>
          </a:ln>
        </p:spPr>
      </p:pic>
      <p:sp>
        <p:nvSpPr>
          <p:cNvPr id="11" name="Rectangle 10">
            <a:extLst>
              <a:ext uri="{FF2B5EF4-FFF2-40B4-BE49-F238E27FC236}">
                <a16:creationId xmlns:a16="http://schemas.microsoft.com/office/drawing/2014/main" id="{1CCB3DEA-2468-F947-B4D7-2E7D1DDFB6E7}"/>
              </a:ext>
            </a:extLst>
          </p:cNvPr>
          <p:cNvSpPr/>
          <p:nvPr/>
        </p:nvSpPr>
        <p:spPr>
          <a:xfrm>
            <a:off x="838200" y="1690688"/>
            <a:ext cx="3876676"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Inspect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Biases?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413077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9" name="Picture 8">
            <a:extLst>
              <a:ext uri="{FF2B5EF4-FFF2-40B4-BE49-F238E27FC236}">
                <a16:creationId xmlns:a16="http://schemas.microsoft.com/office/drawing/2014/main" id="{58ED3A8F-3EBE-5A4B-A084-FD97D8A923EE}"/>
              </a:ext>
            </a:extLst>
          </p:cNvPr>
          <p:cNvPicPr>
            <a:picLocks noChangeAspect="1"/>
          </p:cNvPicPr>
          <p:nvPr/>
        </p:nvPicPr>
        <p:blipFill>
          <a:blip r:embed="rId3"/>
          <a:stretch>
            <a:fillRect/>
          </a:stretch>
        </p:blipFill>
        <p:spPr>
          <a:xfrm>
            <a:off x="1098732" y="1793568"/>
            <a:ext cx="9994536" cy="4937301"/>
          </a:xfrm>
          <a:prstGeom prst="rect">
            <a:avLst/>
          </a:prstGeom>
        </p:spPr>
      </p:pic>
    </p:spTree>
    <p:extLst>
      <p:ext uri="{BB962C8B-B14F-4D97-AF65-F5344CB8AC3E}">
        <p14:creationId xmlns:p14="http://schemas.microsoft.com/office/powerpoint/2010/main" val="1015083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88632"/>
            <a:ext cx="7305675"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What’s shown vs not?</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1393365" y="3156511"/>
            <a:ext cx="3948459" cy="2624495"/>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700D266E-0829-7548-B1C3-664453807F87}"/>
              </a:ext>
            </a:extLst>
          </p:cNvPr>
          <p:cNvPicPr>
            <a:picLocks noChangeAspect="1"/>
          </p:cNvPicPr>
          <p:nvPr/>
        </p:nvPicPr>
        <p:blipFill>
          <a:blip r:embed="rId5"/>
          <a:stretch>
            <a:fillRect/>
          </a:stretch>
        </p:blipFill>
        <p:spPr>
          <a:xfrm>
            <a:off x="6850177" y="3191447"/>
            <a:ext cx="3705515" cy="2865208"/>
          </a:xfrm>
          <a:prstGeom prst="rect">
            <a:avLst/>
          </a:prstGeom>
        </p:spPr>
      </p:pic>
    </p:spTree>
    <p:extLst>
      <p:ext uri="{BB962C8B-B14F-4D97-AF65-F5344CB8AC3E}">
        <p14:creationId xmlns:p14="http://schemas.microsoft.com/office/powerpoint/2010/main" val="3054948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90688"/>
            <a:ext cx="4341043"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Goal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Data types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line chart&#10;&#10;Description automatically generated">
            <a:extLst>
              <a:ext uri="{FF2B5EF4-FFF2-40B4-BE49-F238E27FC236}">
                <a16:creationId xmlns:a16="http://schemas.microsoft.com/office/drawing/2014/main" id="{09E67F9D-6749-7A40-879B-A8AB5A2A9E00}"/>
              </a:ext>
            </a:extLst>
          </p:cNvPr>
          <p:cNvPicPr>
            <a:picLocks noChangeAspect="1"/>
          </p:cNvPicPr>
          <p:nvPr/>
        </p:nvPicPr>
        <p:blipFill>
          <a:blip r:embed="rId4"/>
          <a:stretch>
            <a:fillRect/>
          </a:stretch>
        </p:blipFill>
        <p:spPr>
          <a:xfrm>
            <a:off x="4904805" y="2128838"/>
            <a:ext cx="6448995" cy="4021138"/>
          </a:xfrm>
          <a:prstGeom prst="rect">
            <a:avLst/>
          </a:prstGeom>
        </p:spPr>
      </p:pic>
    </p:spTree>
    <p:extLst>
      <p:ext uri="{BB962C8B-B14F-4D97-AF65-F5344CB8AC3E}">
        <p14:creationId xmlns:p14="http://schemas.microsoft.com/office/powerpoint/2010/main" val="4000150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05696"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Aspect ratio</a:t>
            </a: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435803" y="3171821"/>
            <a:ext cx="3512302" cy="2334587"/>
          </a:xfrm>
          <a:prstGeom prst="rect">
            <a:avLst/>
          </a:prstGeom>
        </p:spPr>
      </p:pic>
      <p:pic>
        <p:nvPicPr>
          <p:cNvPr id="5" name="Picture 4" descr="Chart, line chart&#10;&#10;Description automatically generated">
            <a:extLst>
              <a:ext uri="{FF2B5EF4-FFF2-40B4-BE49-F238E27FC236}">
                <a16:creationId xmlns:a16="http://schemas.microsoft.com/office/drawing/2014/main" id="{BE0F92DF-A576-6D4E-B379-747A73D7332B}"/>
              </a:ext>
            </a:extLst>
          </p:cNvPr>
          <p:cNvPicPr>
            <a:picLocks noChangeAspect="1"/>
          </p:cNvPicPr>
          <p:nvPr/>
        </p:nvPicPr>
        <p:blipFill>
          <a:blip r:embed="rId5"/>
          <a:stretch>
            <a:fillRect/>
          </a:stretch>
        </p:blipFill>
        <p:spPr>
          <a:xfrm>
            <a:off x="3948105" y="3249096"/>
            <a:ext cx="6722105" cy="2257312"/>
          </a:xfrm>
          <a:prstGeom prst="rect">
            <a:avLst/>
          </a:prstGeom>
        </p:spPr>
      </p:pic>
      <p:pic>
        <p:nvPicPr>
          <p:cNvPr id="9" name="Picture 8" descr="Chart, line chart&#10;&#10;Description automatically generated">
            <a:extLst>
              <a:ext uri="{FF2B5EF4-FFF2-40B4-BE49-F238E27FC236}">
                <a16:creationId xmlns:a16="http://schemas.microsoft.com/office/drawing/2014/main" id="{04109A13-6B31-A54C-848C-38986A2BFD50}"/>
              </a:ext>
            </a:extLst>
          </p:cNvPr>
          <p:cNvPicPr>
            <a:picLocks noChangeAspect="1"/>
          </p:cNvPicPr>
          <p:nvPr/>
        </p:nvPicPr>
        <p:blipFill rotWithShape="1">
          <a:blip r:embed="rId6"/>
          <a:srcRect r="3561"/>
          <a:stretch/>
        </p:blipFill>
        <p:spPr>
          <a:xfrm>
            <a:off x="10123516" y="3029448"/>
            <a:ext cx="1935146" cy="2733519"/>
          </a:xfrm>
          <a:prstGeom prst="rect">
            <a:avLst/>
          </a:prstGeom>
        </p:spPr>
      </p:pic>
    </p:spTree>
    <p:extLst>
      <p:ext uri="{BB962C8B-B14F-4D97-AF65-F5344CB8AC3E}">
        <p14:creationId xmlns:p14="http://schemas.microsoft.com/office/powerpoint/2010/main" val="963023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19974"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Axes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bar chart&#10;&#10;Description automatically generated">
            <a:extLst>
              <a:ext uri="{FF2B5EF4-FFF2-40B4-BE49-F238E27FC236}">
                <a16:creationId xmlns:a16="http://schemas.microsoft.com/office/drawing/2014/main" id="{6123D0B3-5085-1644-8C14-A6DC2DA8166B}"/>
              </a:ext>
            </a:extLst>
          </p:cNvPr>
          <p:cNvPicPr>
            <a:picLocks noChangeAspect="1"/>
          </p:cNvPicPr>
          <p:nvPr/>
        </p:nvPicPr>
        <p:blipFill>
          <a:blip r:embed="rId4"/>
          <a:stretch>
            <a:fillRect/>
          </a:stretch>
        </p:blipFill>
        <p:spPr>
          <a:xfrm>
            <a:off x="6036790" y="3052927"/>
            <a:ext cx="3103368" cy="241535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B6ACE277-17CD-6442-8713-1BEBE57679E8}"/>
              </a:ext>
            </a:extLst>
          </p:cNvPr>
          <p:cNvPicPr>
            <a:picLocks noChangeAspect="1"/>
          </p:cNvPicPr>
          <p:nvPr/>
        </p:nvPicPr>
        <p:blipFill>
          <a:blip r:embed="rId5"/>
          <a:stretch>
            <a:fillRect/>
          </a:stretch>
        </p:blipFill>
        <p:spPr>
          <a:xfrm>
            <a:off x="3065385" y="3052927"/>
            <a:ext cx="3055958" cy="2376321"/>
          </a:xfrm>
          <a:prstGeom prst="rect">
            <a:avLst/>
          </a:prstGeom>
        </p:spPr>
      </p:pic>
      <p:pic>
        <p:nvPicPr>
          <p:cNvPr id="10" name="Picture 9" descr="Chart, bar chart&#10;&#10;Description automatically generated">
            <a:extLst>
              <a:ext uri="{FF2B5EF4-FFF2-40B4-BE49-F238E27FC236}">
                <a16:creationId xmlns:a16="http://schemas.microsoft.com/office/drawing/2014/main" id="{EFDAB9AE-C259-1B4E-A978-3D470579633B}"/>
              </a:ext>
            </a:extLst>
          </p:cNvPr>
          <p:cNvPicPr>
            <a:picLocks noChangeAspect="1"/>
          </p:cNvPicPr>
          <p:nvPr/>
        </p:nvPicPr>
        <p:blipFill>
          <a:blip r:embed="rId6"/>
          <a:stretch>
            <a:fillRect/>
          </a:stretch>
        </p:blipFill>
        <p:spPr>
          <a:xfrm>
            <a:off x="9015665" y="3052928"/>
            <a:ext cx="3103367" cy="2376322"/>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71E8AEDB-C763-3B49-93A8-CB67F96FE182}"/>
              </a:ext>
            </a:extLst>
          </p:cNvPr>
          <p:cNvPicPr>
            <a:picLocks noChangeAspect="1"/>
          </p:cNvPicPr>
          <p:nvPr/>
        </p:nvPicPr>
        <p:blipFill>
          <a:blip r:embed="rId7"/>
          <a:stretch>
            <a:fillRect/>
          </a:stretch>
        </p:blipFill>
        <p:spPr>
          <a:xfrm>
            <a:off x="1673" y="3016250"/>
            <a:ext cx="3118734" cy="2411493"/>
          </a:xfrm>
          <a:prstGeom prst="rect">
            <a:avLst/>
          </a:prstGeom>
        </p:spPr>
      </p:pic>
    </p:spTree>
    <p:extLst>
      <p:ext uri="{BB962C8B-B14F-4D97-AF65-F5344CB8AC3E}">
        <p14:creationId xmlns:p14="http://schemas.microsoft.com/office/powerpoint/2010/main" val="290792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1054977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2777079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7" name="Rectangle 6">
            <a:extLst>
              <a:ext uri="{FF2B5EF4-FFF2-40B4-BE49-F238E27FC236}">
                <a16:creationId xmlns:a16="http://schemas.microsoft.com/office/drawing/2014/main" id="{B0162C42-2D3D-7441-B8AC-69E0384DCBB7}"/>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798219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8" name="Rectangle 7">
            <a:extLst>
              <a:ext uri="{FF2B5EF4-FFF2-40B4-BE49-F238E27FC236}">
                <a16:creationId xmlns:a16="http://schemas.microsoft.com/office/drawing/2014/main" id="{E31DC6C2-29D3-164C-B67C-36041DA46969}"/>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575057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8" name="Rectangle 7">
            <a:extLst>
              <a:ext uri="{FF2B5EF4-FFF2-40B4-BE49-F238E27FC236}">
                <a16:creationId xmlns:a16="http://schemas.microsoft.com/office/drawing/2014/main" id="{E31DC6C2-29D3-164C-B67C-36041DA46969}"/>
              </a:ext>
            </a:extLst>
          </p:cNvPr>
          <p:cNvSpPr/>
          <p:nvPr/>
        </p:nvSpPr>
        <p:spPr>
          <a:xfrm>
            <a:off x="838200" y="2119749"/>
            <a:ext cx="10515600"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Pick a dataset from the options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a chart using this data that conveys a point untruthfully. </a:t>
            </a:r>
          </a:p>
        </p:txBody>
      </p:sp>
      <p:sp>
        <p:nvSpPr>
          <p:cNvPr id="9" name="TextBox 8">
            <a:extLst>
              <a:ext uri="{FF2B5EF4-FFF2-40B4-BE49-F238E27FC236}">
                <a16:creationId xmlns:a16="http://schemas.microsoft.com/office/drawing/2014/main" id="{79CA12A0-A132-DE4F-9927-82C3599955CE}"/>
              </a:ext>
            </a:extLst>
          </p:cNvPr>
          <p:cNvSpPr txBox="1"/>
          <p:nvPr/>
        </p:nvSpPr>
        <p:spPr>
          <a:xfrm>
            <a:off x="995361" y="4806324"/>
            <a:ext cx="983456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https://www.tableau.com/learn/articles/free-public-data-sets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970413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8" name="Rectangle 7">
            <a:extLst>
              <a:ext uri="{FF2B5EF4-FFF2-40B4-BE49-F238E27FC236}">
                <a16:creationId xmlns:a16="http://schemas.microsoft.com/office/drawing/2014/main" id="{E31DC6C2-29D3-164C-B67C-36041DA46969}"/>
              </a:ext>
            </a:extLst>
          </p:cNvPr>
          <p:cNvSpPr/>
          <p:nvPr/>
        </p:nvSpPr>
        <p:spPr>
          <a:xfrm>
            <a:off x="838200" y="2119749"/>
            <a:ext cx="10515600"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Now, trade with the person next to you.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Can you identify the ”lie” in your partner’s chart? How would you re-design the chart to be truthful? </a:t>
            </a:r>
          </a:p>
        </p:txBody>
      </p:sp>
      <p:sp>
        <p:nvSpPr>
          <p:cNvPr id="5" name="TextBox 4">
            <a:extLst>
              <a:ext uri="{FF2B5EF4-FFF2-40B4-BE49-F238E27FC236}">
                <a16:creationId xmlns:a16="http://schemas.microsoft.com/office/drawing/2014/main" id="{5D477F17-2F78-F341-B760-21292252E431}"/>
              </a:ext>
            </a:extLst>
          </p:cNvPr>
          <p:cNvSpPr txBox="1"/>
          <p:nvPr/>
        </p:nvSpPr>
        <p:spPr>
          <a:xfrm>
            <a:off x="995361" y="4806324"/>
            <a:ext cx="983456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539B1FE-CE94-B04F-A7B3-8591D25FB8FB}"/>
              </a:ext>
            </a:extLst>
          </p:cNvPr>
          <p:cNvSpPr txBox="1"/>
          <p:nvPr/>
        </p:nvSpPr>
        <p:spPr>
          <a:xfrm>
            <a:off x="995361" y="4806324"/>
            <a:ext cx="983456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https://www.tableau.com/learn/articles/free-public-data-sets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0270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0B81EB6E-CBDB-B94D-9147-D80419E37FAA}"/>
              </a:ext>
            </a:extLst>
          </p:cNvPr>
          <p:cNvPicPr>
            <a:picLocks noChangeAspect="1"/>
          </p:cNvPicPr>
          <p:nvPr/>
        </p:nvPicPr>
        <p:blipFill>
          <a:blip r:embed="rId2"/>
          <a:stretch>
            <a:fillRect/>
          </a:stretch>
        </p:blipFill>
        <p:spPr>
          <a:xfrm>
            <a:off x="1131766" y="1775239"/>
            <a:ext cx="9928467" cy="4937760"/>
          </a:xfrm>
          <a:prstGeom prst="rect">
            <a:avLst/>
          </a:prstGeom>
        </p:spPr>
      </p:pic>
      <p:sp>
        <p:nvSpPr>
          <p:cNvPr id="5" name="Frame 4">
            <a:extLst>
              <a:ext uri="{FF2B5EF4-FFF2-40B4-BE49-F238E27FC236}">
                <a16:creationId xmlns:a16="http://schemas.microsoft.com/office/drawing/2014/main" id="{A9E23E19-3318-CF43-A498-C649B43164B8}"/>
              </a:ext>
            </a:extLst>
          </p:cNvPr>
          <p:cNvSpPr/>
          <p:nvPr/>
        </p:nvSpPr>
        <p:spPr>
          <a:xfrm>
            <a:off x="1565753" y="5638892"/>
            <a:ext cx="9788047" cy="1158658"/>
          </a:xfrm>
          <a:prstGeom prst="frame">
            <a:avLst>
              <a:gd name="adj1" fmla="val 817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14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52B3A-5E96-0469-CF59-B75076372DFD}"/>
              </a:ext>
            </a:extLst>
          </p:cNvPr>
          <p:cNvSpPr>
            <a:spLocks noGrp="1"/>
          </p:cNvSpPr>
          <p:nvPr>
            <p:ph type="title"/>
          </p:nvPr>
        </p:nvSpPr>
        <p:spPr>
          <a:xfrm>
            <a:off x="3867912" y="1298447"/>
            <a:ext cx="7315200" cy="3989169"/>
          </a:xfrm>
        </p:spPr>
        <p:txBody>
          <a:bodyPr>
            <a:normAutofit fontScale="90000"/>
          </a:bodyPr>
          <a:lstStyle/>
          <a:p>
            <a:r>
              <a:rPr lang="en-US" dirty="0"/>
              <a:t>Let’s take a break! Stretch, use the restroom, talk to your friends, etc.. We’ll start again in 10 minutes </a:t>
            </a:r>
            <a:r>
              <a:rPr lang="en-US" dirty="0">
                <a:sym typeface="Wingdings" pitchFamily="2" charset="2"/>
              </a:rPr>
              <a:t> </a:t>
            </a:r>
            <a:endParaRPr lang="en-US" dirty="0"/>
          </a:p>
        </p:txBody>
      </p:sp>
    </p:spTree>
    <p:extLst>
      <p:ext uri="{BB962C8B-B14F-4D97-AF65-F5344CB8AC3E}">
        <p14:creationId xmlns:p14="http://schemas.microsoft.com/office/powerpoint/2010/main" val="1786807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8C6F8-67C2-5F8B-E066-A05A54217718}"/>
              </a:ext>
            </a:extLst>
          </p:cNvPr>
          <p:cNvSpPr>
            <a:spLocks noGrp="1"/>
          </p:cNvSpPr>
          <p:nvPr>
            <p:ph type="title"/>
          </p:nvPr>
        </p:nvSpPr>
        <p:spPr/>
        <p:txBody>
          <a:bodyPr/>
          <a:lstStyle/>
          <a:p>
            <a:r>
              <a:rPr lang="en-US" dirty="0"/>
              <a:t>Formalizing Data Visualizations </a:t>
            </a:r>
          </a:p>
        </p:txBody>
      </p:sp>
      <p:sp>
        <p:nvSpPr>
          <p:cNvPr id="3" name="Text Placeholder 2">
            <a:extLst>
              <a:ext uri="{FF2B5EF4-FFF2-40B4-BE49-F238E27FC236}">
                <a16:creationId xmlns:a16="http://schemas.microsoft.com/office/drawing/2014/main" id="{A52DA991-23ED-F1E1-D3E5-E590AA776E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0285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p:txBody>
          <a:bodyPr anchor="t">
            <a:normAutofit/>
          </a:bodyPr>
          <a:lstStyle/>
          <a:p>
            <a:r>
              <a:rPr lang="en-US" sz="3200" dirty="0"/>
              <a:t>Remember…</a:t>
            </a:r>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3514845" y="1290310"/>
            <a:ext cx="8265371" cy="2407047"/>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A14CB4AB-47ED-E914-1EF3-B83BDF3B75EB}"/>
              </a:ext>
            </a:extLst>
          </p:cNvPr>
          <p:cNvPicPr>
            <a:picLocks noChangeAspect="1"/>
          </p:cNvPicPr>
          <p:nvPr/>
        </p:nvPicPr>
        <p:blipFill>
          <a:blip r:embed="rId3"/>
          <a:stretch>
            <a:fillRect/>
          </a:stretch>
        </p:blipFill>
        <p:spPr>
          <a:xfrm>
            <a:off x="9265670" y="2063302"/>
            <a:ext cx="2409494" cy="651347"/>
          </a:xfrm>
          <a:prstGeom prst="rect">
            <a:avLst/>
          </a:prstGeom>
          <a:ln>
            <a:solidFill>
              <a:schemeClr val="tx1"/>
            </a:solidFill>
          </a:ln>
        </p:spPr>
      </p:pic>
    </p:spTree>
    <p:extLst>
      <p:ext uri="{BB962C8B-B14F-4D97-AF65-F5344CB8AC3E}">
        <p14:creationId xmlns:p14="http://schemas.microsoft.com/office/powerpoint/2010/main" val="2405972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fontScale="92500" lnSpcReduction="10000"/>
          </a:bodyPr>
          <a:lstStyle/>
          <a:p>
            <a:r>
              <a:rPr lang="en-US" sz="3200" dirty="0"/>
              <a:t>Remember…</a:t>
            </a:r>
          </a:p>
          <a:p>
            <a:endParaRPr lang="en-US" sz="3200" dirty="0"/>
          </a:p>
          <a:p>
            <a:endParaRPr lang="en-US" sz="3200" dirty="0"/>
          </a:p>
          <a:p>
            <a:endParaRPr lang="en-US" sz="3200" dirty="0"/>
          </a:p>
          <a:p>
            <a:endParaRPr lang="en-US" sz="3200" dirty="0"/>
          </a:p>
          <a:p>
            <a:endParaRPr lang="en-US" sz="3200" dirty="0"/>
          </a:p>
          <a:p>
            <a:r>
              <a:rPr lang="en-US" sz="3200" b="1" dirty="0"/>
              <a:t>Big idea behind visualization</a:t>
            </a:r>
          </a:p>
          <a:p>
            <a:pPr lvl="1"/>
            <a:r>
              <a:rPr lang="en-US" sz="3000" dirty="0"/>
              <a:t>Data have dimensions</a:t>
            </a:r>
          </a:p>
          <a:p>
            <a:pPr lvl="1"/>
            <a:r>
              <a:rPr lang="en-US" sz="3000" dirty="0"/>
              <a:t>Visualizations have dimensions, too</a:t>
            </a:r>
          </a:p>
          <a:p>
            <a:pPr lvl="1"/>
            <a:r>
              <a:rPr lang="en-US" sz="3000" dirty="0"/>
              <a:t>To build good visualizations, we need to </a:t>
            </a:r>
            <a:r>
              <a:rPr lang="en-US" sz="3000" b="1" dirty="0"/>
              <a:t>map data dimensions  to visual dimensions </a:t>
            </a:r>
            <a:r>
              <a:rPr lang="en-US" sz="3000" dirty="0"/>
              <a:t>in a principled way </a:t>
            </a:r>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3514845" y="1290310"/>
            <a:ext cx="8265371" cy="2407047"/>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2A716B34-7F59-B1B4-7D79-C6CF0F54A949}"/>
              </a:ext>
            </a:extLst>
          </p:cNvPr>
          <p:cNvPicPr>
            <a:picLocks noChangeAspect="1"/>
          </p:cNvPicPr>
          <p:nvPr/>
        </p:nvPicPr>
        <p:blipFill>
          <a:blip r:embed="rId3"/>
          <a:stretch>
            <a:fillRect/>
          </a:stretch>
        </p:blipFill>
        <p:spPr>
          <a:xfrm>
            <a:off x="9265670" y="2063302"/>
            <a:ext cx="2409494" cy="651347"/>
          </a:xfrm>
          <a:prstGeom prst="rect">
            <a:avLst/>
          </a:prstGeom>
          <a:ln>
            <a:solidFill>
              <a:schemeClr val="tx1"/>
            </a:solidFill>
          </a:ln>
        </p:spPr>
      </p:pic>
    </p:spTree>
    <p:extLst>
      <p:ext uri="{BB962C8B-B14F-4D97-AF65-F5344CB8AC3E}">
        <p14:creationId xmlns:p14="http://schemas.microsoft.com/office/powerpoint/2010/main" val="2423022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fontScale="92500" lnSpcReduction="10000"/>
          </a:bodyPr>
          <a:lstStyle/>
          <a:p>
            <a:r>
              <a:rPr lang="en-US" sz="3200" dirty="0"/>
              <a:t>Remember…</a:t>
            </a:r>
          </a:p>
          <a:p>
            <a:endParaRPr lang="en-US" sz="3200" dirty="0"/>
          </a:p>
          <a:p>
            <a:endParaRPr lang="en-US" sz="3200" dirty="0"/>
          </a:p>
          <a:p>
            <a:endParaRPr lang="en-US" sz="3200" dirty="0"/>
          </a:p>
          <a:p>
            <a:endParaRPr lang="en-US" sz="3200" dirty="0"/>
          </a:p>
          <a:p>
            <a:endParaRPr lang="en-US" sz="3200" dirty="0"/>
          </a:p>
          <a:p>
            <a:r>
              <a:rPr lang="en-US" sz="3200" b="1" dirty="0"/>
              <a:t>Big idea behind visualization</a:t>
            </a:r>
          </a:p>
          <a:p>
            <a:pPr lvl="1"/>
            <a:r>
              <a:rPr lang="en-US" sz="3000" dirty="0"/>
              <a:t>Data have dimensions</a:t>
            </a:r>
          </a:p>
          <a:p>
            <a:pPr lvl="1"/>
            <a:r>
              <a:rPr lang="en-US" sz="3000" dirty="0"/>
              <a:t>Visualizations have dimensions, too</a:t>
            </a:r>
          </a:p>
          <a:p>
            <a:pPr lvl="1"/>
            <a:r>
              <a:rPr lang="en-US" sz="3000" dirty="0"/>
              <a:t>To build good visualizations, we need to </a:t>
            </a:r>
            <a:r>
              <a:rPr lang="en-US" sz="3000" b="1" dirty="0"/>
              <a:t>map data dimensions  to visual dimensions </a:t>
            </a:r>
            <a:r>
              <a:rPr lang="en-US" sz="3000" dirty="0"/>
              <a:t>in a principled way </a:t>
            </a:r>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3514845" y="1290310"/>
            <a:ext cx="8265371" cy="2407047"/>
          </a:xfrm>
          <a:prstGeom prst="rect">
            <a:avLst/>
          </a:prstGeom>
        </p:spPr>
      </p:pic>
      <p:sp>
        <p:nvSpPr>
          <p:cNvPr id="4" name="Frame 3">
            <a:extLst>
              <a:ext uri="{FF2B5EF4-FFF2-40B4-BE49-F238E27FC236}">
                <a16:creationId xmlns:a16="http://schemas.microsoft.com/office/drawing/2014/main" id="{83F160A1-58C1-F700-4F06-FF4B89CF13F4}"/>
              </a:ext>
            </a:extLst>
          </p:cNvPr>
          <p:cNvSpPr/>
          <p:nvPr/>
        </p:nvSpPr>
        <p:spPr>
          <a:xfrm>
            <a:off x="4412975" y="5552662"/>
            <a:ext cx="5221356" cy="768626"/>
          </a:xfrm>
          <a:prstGeom prst="frame">
            <a:avLst>
              <a:gd name="adj1" fmla="val 766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descr="Diagram&#10;&#10;Description automatically generated with low confidence">
            <a:extLst>
              <a:ext uri="{FF2B5EF4-FFF2-40B4-BE49-F238E27FC236}">
                <a16:creationId xmlns:a16="http://schemas.microsoft.com/office/drawing/2014/main" id="{352C2290-8AC3-1D02-B3FA-CF683414A488}"/>
              </a:ext>
            </a:extLst>
          </p:cNvPr>
          <p:cNvPicPr>
            <a:picLocks noChangeAspect="1"/>
          </p:cNvPicPr>
          <p:nvPr/>
        </p:nvPicPr>
        <p:blipFill>
          <a:blip r:embed="rId3"/>
          <a:stretch>
            <a:fillRect/>
          </a:stretch>
        </p:blipFill>
        <p:spPr>
          <a:xfrm>
            <a:off x="9265670" y="2063302"/>
            <a:ext cx="2409494" cy="651347"/>
          </a:xfrm>
          <a:prstGeom prst="rect">
            <a:avLst/>
          </a:prstGeom>
          <a:ln>
            <a:solidFill>
              <a:schemeClr val="tx1"/>
            </a:solidFill>
          </a:ln>
        </p:spPr>
      </p:pic>
    </p:spTree>
    <p:extLst>
      <p:ext uri="{BB962C8B-B14F-4D97-AF65-F5344CB8AC3E}">
        <p14:creationId xmlns:p14="http://schemas.microsoft.com/office/powerpoint/2010/main" val="321269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fontScale="92500" lnSpcReduction="10000"/>
          </a:bodyPr>
          <a:lstStyle/>
          <a:p>
            <a:r>
              <a:rPr lang="en-US" sz="3200" dirty="0"/>
              <a:t>Remember…</a:t>
            </a:r>
          </a:p>
          <a:p>
            <a:endParaRPr lang="en-US" sz="3200" dirty="0"/>
          </a:p>
          <a:p>
            <a:endParaRPr lang="en-US" sz="3200" dirty="0"/>
          </a:p>
          <a:p>
            <a:endParaRPr lang="en-US" sz="3200" dirty="0"/>
          </a:p>
          <a:p>
            <a:endParaRPr lang="en-US" sz="3200" dirty="0"/>
          </a:p>
          <a:p>
            <a:endParaRPr lang="en-US" sz="3200" dirty="0"/>
          </a:p>
          <a:p>
            <a:r>
              <a:rPr lang="en-US" sz="3200" b="1" dirty="0"/>
              <a:t>Big idea behind visualization</a:t>
            </a:r>
          </a:p>
          <a:p>
            <a:pPr lvl="1"/>
            <a:r>
              <a:rPr lang="en-US" sz="3000" dirty="0"/>
              <a:t>Data have dimensions</a:t>
            </a:r>
          </a:p>
          <a:p>
            <a:pPr lvl="1"/>
            <a:r>
              <a:rPr lang="en-US" sz="3000" dirty="0"/>
              <a:t>Visualizations have dimensions, too</a:t>
            </a:r>
          </a:p>
          <a:p>
            <a:pPr lvl="1"/>
            <a:r>
              <a:rPr lang="en-US" sz="3000" dirty="0"/>
              <a:t>To build good visualizations, we need to </a:t>
            </a:r>
            <a:r>
              <a:rPr lang="en-US" sz="3000" b="1" dirty="0"/>
              <a:t>map data dimensions  to visual dimensions </a:t>
            </a:r>
            <a:r>
              <a:rPr lang="en-US" sz="3000" dirty="0"/>
              <a:t>in a principled way </a:t>
            </a:r>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3514845" y="1290310"/>
            <a:ext cx="8265371" cy="2407047"/>
          </a:xfrm>
          <a:prstGeom prst="rect">
            <a:avLst/>
          </a:prstGeom>
        </p:spPr>
      </p:pic>
      <p:sp>
        <p:nvSpPr>
          <p:cNvPr id="4" name="Frame 3">
            <a:extLst>
              <a:ext uri="{FF2B5EF4-FFF2-40B4-BE49-F238E27FC236}">
                <a16:creationId xmlns:a16="http://schemas.microsoft.com/office/drawing/2014/main" id="{83F160A1-58C1-F700-4F06-FF4B89CF13F4}"/>
              </a:ext>
            </a:extLst>
          </p:cNvPr>
          <p:cNvSpPr/>
          <p:nvPr/>
        </p:nvSpPr>
        <p:spPr>
          <a:xfrm>
            <a:off x="4412975" y="5552662"/>
            <a:ext cx="5221356" cy="768626"/>
          </a:xfrm>
          <a:prstGeom prst="frame">
            <a:avLst>
              <a:gd name="adj1" fmla="val 766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descr="Diagram&#10;&#10;Description automatically generated with low confidence">
            <a:extLst>
              <a:ext uri="{FF2B5EF4-FFF2-40B4-BE49-F238E27FC236}">
                <a16:creationId xmlns:a16="http://schemas.microsoft.com/office/drawing/2014/main" id="{A2F5CBA6-C8CE-CFC3-D796-54B6A1422345}"/>
              </a:ext>
            </a:extLst>
          </p:cNvPr>
          <p:cNvPicPr>
            <a:picLocks noChangeAspect="1"/>
          </p:cNvPicPr>
          <p:nvPr/>
        </p:nvPicPr>
        <p:blipFill>
          <a:blip r:embed="rId3"/>
          <a:stretch>
            <a:fillRect/>
          </a:stretch>
        </p:blipFill>
        <p:spPr>
          <a:xfrm>
            <a:off x="9265670" y="2063302"/>
            <a:ext cx="2409494" cy="651347"/>
          </a:xfrm>
          <a:prstGeom prst="rect">
            <a:avLst/>
          </a:prstGeom>
          <a:ln>
            <a:solidFill>
              <a:schemeClr val="tx1"/>
            </a:solidFill>
          </a:ln>
        </p:spPr>
      </p:pic>
    </p:spTree>
    <p:extLst>
      <p:ext uri="{BB962C8B-B14F-4D97-AF65-F5344CB8AC3E}">
        <p14:creationId xmlns:p14="http://schemas.microsoft.com/office/powerpoint/2010/main" val="1490563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200" dirty="0"/>
              <a:t>Data</a:t>
            </a:r>
          </a:p>
          <a:p>
            <a:pPr marL="0" indent="0">
              <a:buNone/>
            </a:pPr>
            <a:endParaRPr lang="en-US" sz="3200" dirty="0"/>
          </a:p>
          <a:p>
            <a:pPr marL="0" indent="0">
              <a:buNone/>
            </a:pPr>
            <a:r>
              <a:rPr lang="en-US" sz="3200" dirty="0"/>
              <a:t>Visuals </a:t>
            </a:r>
          </a:p>
          <a:p>
            <a:pPr lvl="1"/>
            <a:r>
              <a:rPr lang="en-US" sz="3000" b="1" dirty="0"/>
              <a:t>Marks</a:t>
            </a:r>
            <a:r>
              <a:rPr lang="en-US" sz="3000" dirty="0"/>
              <a:t> </a:t>
            </a:r>
          </a:p>
          <a:p>
            <a:pPr lvl="2"/>
            <a:r>
              <a:rPr lang="en-US" sz="2800" dirty="0"/>
              <a:t>The “ink” </a:t>
            </a:r>
          </a:p>
          <a:p>
            <a:pPr lvl="1"/>
            <a:endParaRPr lang="en-US" sz="3000" dirty="0"/>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3"/>
          <a:srcRect r="3612"/>
          <a:stretch/>
        </p:blipFill>
        <p:spPr>
          <a:xfrm>
            <a:off x="4972584" y="354419"/>
            <a:ext cx="6411033" cy="1867025"/>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CF810CE0-25DD-DD14-4F93-3AD727F2BA61}"/>
              </a:ext>
            </a:extLst>
          </p:cNvPr>
          <p:cNvPicPr>
            <a:picLocks noChangeAspect="1"/>
          </p:cNvPicPr>
          <p:nvPr/>
        </p:nvPicPr>
        <p:blipFill rotWithShape="1">
          <a:blip r:embed="rId4"/>
          <a:srcRect r="4170"/>
          <a:stretch/>
        </p:blipFill>
        <p:spPr>
          <a:xfrm>
            <a:off x="6639432" y="2136911"/>
            <a:ext cx="4200845" cy="3303612"/>
          </a:xfrm>
          <a:prstGeom prst="rect">
            <a:avLst/>
          </a:prstGeom>
        </p:spPr>
      </p:pic>
      <p:pic>
        <p:nvPicPr>
          <p:cNvPr id="25" name="Picture 24" descr="Diagram&#10;&#10;Description automatically generated with low confidence">
            <a:extLst>
              <a:ext uri="{FF2B5EF4-FFF2-40B4-BE49-F238E27FC236}">
                <a16:creationId xmlns:a16="http://schemas.microsoft.com/office/drawing/2014/main" id="{513F446F-EE2C-29F2-2481-9DD5F1B2CAB3}"/>
              </a:ext>
            </a:extLst>
          </p:cNvPr>
          <p:cNvPicPr>
            <a:picLocks noChangeAspect="1"/>
          </p:cNvPicPr>
          <p:nvPr/>
        </p:nvPicPr>
        <p:blipFill>
          <a:blip r:embed="rId5"/>
          <a:stretch>
            <a:fillRect/>
          </a:stretch>
        </p:blipFill>
        <p:spPr>
          <a:xfrm>
            <a:off x="9199410" y="871834"/>
            <a:ext cx="2409494" cy="651347"/>
          </a:xfrm>
          <a:prstGeom prst="rect">
            <a:avLst/>
          </a:prstGeom>
          <a:ln>
            <a:solidFill>
              <a:schemeClr val="tx1"/>
            </a:solidFill>
          </a:ln>
        </p:spPr>
      </p:pic>
    </p:spTree>
    <p:extLst>
      <p:ext uri="{BB962C8B-B14F-4D97-AF65-F5344CB8AC3E}">
        <p14:creationId xmlns:p14="http://schemas.microsoft.com/office/powerpoint/2010/main" val="318771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200" dirty="0"/>
              <a:t>Data</a:t>
            </a:r>
          </a:p>
          <a:p>
            <a:pPr marL="0" indent="0">
              <a:buNone/>
            </a:pPr>
            <a:endParaRPr lang="en-US" sz="3200" dirty="0"/>
          </a:p>
          <a:p>
            <a:pPr marL="0" indent="0">
              <a:buNone/>
            </a:pPr>
            <a:r>
              <a:rPr lang="en-US" sz="3200" dirty="0"/>
              <a:t>Visuals </a:t>
            </a:r>
          </a:p>
          <a:p>
            <a:pPr lvl="1"/>
            <a:r>
              <a:rPr lang="en-US" sz="3000" b="1" dirty="0"/>
              <a:t>Marks</a:t>
            </a:r>
            <a:r>
              <a:rPr lang="en-US" sz="3000" dirty="0"/>
              <a:t> </a:t>
            </a:r>
          </a:p>
          <a:p>
            <a:pPr lvl="2"/>
            <a:r>
              <a:rPr lang="en-US" sz="2800" dirty="0"/>
              <a:t>The “ink”</a:t>
            </a:r>
          </a:p>
          <a:p>
            <a:pPr lvl="1"/>
            <a:endParaRPr lang="en-US" sz="3000" dirty="0"/>
          </a:p>
          <a:p>
            <a:pPr marL="502920" lvl="1" indent="0">
              <a:buNone/>
            </a:pPr>
            <a:endParaRPr lang="en-US" sz="3000" dirty="0"/>
          </a:p>
          <a:p>
            <a:pPr marL="502920" lvl="1" indent="0">
              <a:buNone/>
            </a:pPr>
            <a:endParaRPr lang="en-US" sz="3000" dirty="0"/>
          </a:p>
          <a:p>
            <a:pPr marL="502920" lvl="1" indent="0">
              <a:buNone/>
            </a:pPr>
            <a:endParaRPr lang="en-US" sz="3000" dirty="0"/>
          </a:p>
          <a:p>
            <a:pPr lvl="1"/>
            <a:r>
              <a:rPr lang="en-US" sz="3000" b="1" dirty="0"/>
              <a:t>Channels or dimensions </a:t>
            </a:r>
          </a:p>
          <a:p>
            <a:pPr lvl="2"/>
            <a:r>
              <a:rPr lang="en-US" sz="2800" dirty="0"/>
              <a:t>  </a:t>
            </a:r>
            <a:r>
              <a:rPr lang="en-US" sz="2800" i="1" dirty="0"/>
              <a:t>How</a:t>
            </a:r>
            <a:r>
              <a:rPr lang="en-US" sz="2800" dirty="0"/>
              <a:t> the marks show up on the page </a:t>
            </a:r>
          </a:p>
          <a:p>
            <a:pPr lvl="1"/>
            <a:endParaRPr lang="en-US" sz="3000" dirty="0"/>
          </a:p>
        </p:txBody>
      </p:sp>
      <p:pic>
        <p:nvPicPr>
          <p:cNvPr id="5" name="Content Placeholder 4" descr="Diagram&#10;&#10;Description automatically generated">
            <a:extLst>
              <a:ext uri="{FF2B5EF4-FFF2-40B4-BE49-F238E27FC236}">
                <a16:creationId xmlns:a16="http://schemas.microsoft.com/office/drawing/2014/main" id="{9199ABB3-4A36-AEE1-1FDF-0BE6DA3FBA05}"/>
              </a:ext>
            </a:extLst>
          </p:cNvPr>
          <p:cNvPicPr>
            <a:picLocks noChangeAspect="1"/>
          </p:cNvPicPr>
          <p:nvPr/>
        </p:nvPicPr>
        <p:blipFill rotWithShape="1">
          <a:blip r:embed="rId2"/>
          <a:srcRect r="3612"/>
          <a:stretch/>
        </p:blipFill>
        <p:spPr>
          <a:xfrm>
            <a:off x="4972584" y="354419"/>
            <a:ext cx="6411033" cy="1867025"/>
          </a:xfrm>
          <a:prstGeom prst="rect">
            <a:avLst/>
          </a:prstGeom>
        </p:spPr>
      </p:pic>
      <p:pic>
        <p:nvPicPr>
          <p:cNvPr id="23" name="Picture 22" descr="Graphical user interface&#10;&#10;Description automatically generated">
            <a:extLst>
              <a:ext uri="{FF2B5EF4-FFF2-40B4-BE49-F238E27FC236}">
                <a16:creationId xmlns:a16="http://schemas.microsoft.com/office/drawing/2014/main" id="{68D8CE39-65B8-4805-3BF0-B2D0D0F5DF6C}"/>
              </a:ext>
            </a:extLst>
          </p:cNvPr>
          <p:cNvPicPr>
            <a:picLocks noChangeAspect="1"/>
          </p:cNvPicPr>
          <p:nvPr/>
        </p:nvPicPr>
        <p:blipFill rotWithShape="1">
          <a:blip r:embed="rId3"/>
          <a:srcRect r="4170"/>
          <a:stretch/>
        </p:blipFill>
        <p:spPr>
          <a:xfrm>
            <a:off x="6639432" y="2136911"/>
            <a:ext cx="4200845" cy="3303612"/>
          </a:xfrm>
          <a:prstGeom prst="rect">
            <a:avLst/>
          </a:prstGeom>
        </p:spPr>
      </p:pic>
      <p:pic>
        <p:nvPicPr>
          <p:cNvPr id="6" name="Picture 5" descr="Diagram&#10;&#10;Description automatically generated with low confidence">
            <a:extLst>
              <a:ext uri="{FF2B5EF4-FFF2-40B4-BE49-F238E27FC236}">
                <a16:creationId xmlns:a16="http://schemas.microsoft.com/office/drawing/2014/main" id="{E6F9FB0D-3977-B0A2-BFFB-58469C41370E}"/>
              </a:ext>
            </a:extLst>
          </p:cNvPr>
          <p:cNvPicPr>
            <a:picLocks noChangeAspect="1"/>
          </p:cNvPicPr>
          <p:nvPr/>
        </p:nvPicPr>
        <p:blipFill>
          <a:blip r:embed="rId4"/>
          <a:stretch>
            <a:fillRect/>
          </a:stretch>
        </p:blipFill>
        <p:spPr>
          <a:xfrm>
            <a:off x="9199410" y="871834"/>
            <a:ext cx="2409494" cy="651347"/>
          </a:xfrm>
          <a:prstGeom prst="rect">
            <a:avLst/>
          </a:prstGeom>
          <a:ln>
            <a:solidFill>
              <a:schemeClr val="tx1"/>
            </a:solidFill>
          </a:ln>
        </p:spPr>
      </p:pic>
    </p:spTree>
    <p:extLst>
      <p:ext uri="{BB962C8B-B14F-4D97-AF65-F5344CB8AC3E}">
        <p14:creationId xmlns:p14="http://schemas.microsoft.com/office/powerpoint/2010/main" val="740876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Position</a:t>
            </a:r>
            <a:r>
              <a:rPr lang="en-US" sz="3000" i="1" dirty="0"/>
              <a:t> </a:t>
            </a:r>
          </a:p>
          <a:p>
            <a:r>
              <a:rPr lang="en-US" sz="2800" dirty="0"/>
              <a:t>Encode information using </a:t>
            </a:r>
            <a:r>
              <a:rPr lang="en-US" sz="2800" i="1" dirty="0"/>
              <a:t>where</a:t>
            </a:r>
            <a:r>
              <a:rPr lang="en-US" sz="2800" dirty="0"/>
              <a:t> mark is drawn</a:t>
            </a:r>
          </a:p>
          <a:p>
            <a:r>
              <a:rPr lang="en-US" sz="2800" dirty="0"/>
              <a:t>Ex. </a:t>
            </a:r>
          </a:p>
          <a:p>
            <a:pPr marL="0" indent="0">
              <a:buNone/>
            </a:pPr>
            <a:endParaRPr lang="en-US" sz="3000" dirty="0"/>
          </a:p>
          <a:p>
            <a:pPr lvl="1"/>
            <a:endParaRPr lang="en-US" sz="3000" dirty="0"/>
          </a:p>
        </p:txBody>
      </p:sp>
      <p:grpSp>
        <p:nvGrpSpPr>
          <p:cNvPr id="6" name="object 4">
            <a:extLst>
              <a:ext uri="{FF2B5EF4-FFF2-40B4-BE49-F238E27FC236}">
                <a16:creationId xmlns:a16="http://schemas.microsoft.com/office/drawing/2014/main" id="{650C4A2B-858D-7D2E-50E9-62802D0AA5CC}"/>
              </a:ext>
            </a:extLst>
          </p:cNvPr>
          <p:cNvGrpSpPr/>
          <p:nvPr/>
        </p:nvGrpSpPr>
        <p:grpSpPr>
          <a:xfrm>
            <a:off x="3624943" y="2304910"/>
            <a:ext cx="7997213" cy="3420110"/>
            <a:chOff x="304800" y="2599943"/>
            <a:chExt cx="8327390" cy="3420110"/>
          </a:xfrm>
        </p:grpSpPr>
        <p:pic>
          <p:nvPicPr>
            <p:cNvPr id="7" name="object 5">
              <a:extLst>
                <a:ext uri="{FF2B5EF4-FFF2-40B4-BE49-F238E27FC236}">
                  <a16:creationId xmlns:a16="http://schemas.microsoft.com/office/drawing/2014/main" id="{6327D2D6-E1E9-D1AC-6C31-989841216CAB}"/>
                </a:ext>
              </a:extLst>
            </p:cNvPr>
            <p:cNvPicPr/>
            <p:nvPr/>
          </p:nvPicPr>
          <p:blipFill>
            <a:blip r:embed="rId2" cstate="print"/>
            <a:stretch>
              <a:fillRect/>
            </a:stretch>
          </p:blipFill>
          <p:spPr>
            <a:xfrm>
              <a:off x="304800" y="3047999"/>
              <a:ext cx="2857500" cy="2857500"/>
            </a:xfrm>
            <a:prstGeom prst="rect">
              <a:avLst/>
            </a:prstGeom>
          </p:spPr>
        </p:pic>
        <p:pic>
          <p:nvPicPr>
            <p:cNvPr id="8" name="object 6">
              <a:extLst>
                <a:ext uri="{FF2B5EF4-FFF2-40B4-BE49-F238E27FC236}">
                  <a16:creationId xmlns:a16="http://schemas.microsoft.com/office/drawing/2014/main" id="{F62E343B-50EC-30EC-5173-2CB2FA896611}"/>
                </a:ext>
              </a:extLst>
            </p:cNvPr>
            <p:cNvPicPr/>
            <p:nvPr/>
          </p:nvPicPr>
          <p:blipFill>
            <a:blip r:embed="rId3" cstate="print"/>
            <a:stretch>
              <a:fillRect/>
            </a:stretch>
          </p:blipFill>
          <p:spPr>
            <a:xfrm>
              <a:off x="6629400" y="2599943"/>
              <a:ext cx="2002535" cy="3419855"/>
            </a:xfrm>
            <a:prstGeom prst="rect">
              <a:avLst/>
            </a:prstGeom>
          </p:spPr>
        </p:pic>
        <p:pic>
          <p:nvPicPr>
            <p:cNvPr id="9" name="object 7">
              <a:extLst>
                <a:ext uri="{FF2B5EF4-FFF2-40B4-BE49-F238E27FC236}">
                  <a16:creationId xmlns:a16="http://schemas.microsoft.com/office/drawing/2014/main" id="{20A26582-E828-197F-0A1F-CBB68529DC50}"/>
                </a:ext>
              </a:extLst>
            </p:cNvPr>
            <p:cNvPicPr/>
            <p:nvPr/>
          </p:nvPicPr>
          <p:blipFill>
            <a:blip r:embed="rId4" cstate="print"/>
            <a:stretch>
              <a:fillRect/>
            </a:stretch>
          </p:blipFill>
          <p:spPr>
            <a:xfrm>
              <a:off x="3048000" y="3026663"/>
              <a:ext cx="3581400" cy="2688336"/>
            </a:xfrm>
            <a:prstGeom prst="rect">
              <a:avLst/>
            </a:prstGeom>
          </p:spPr>
        </p:pic>
      </p:grpSp>
    </p:spTree>
    <p:extLst>
      <p:ext uri="{BB962C8B-B14F-4D97-AF65-F5344CB8AC3E}">
        <p14:creationId xmlns:p14="http://schemas.microsoft.com/office/powerpoint/2010/main" val="3106253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Size</a:t>
            </a:r>
            <a:r>
              <a:rPr lang="en-US" sz="3000" i="1" dirty="0"/>
              <a:t> </a:t>
            </a:r>
          </a:p>
          <a:p>
            <a:r>
              <a:rPr lang="en-US" sz="2800" dirty="0"/>
              <a:t>Encode information using </a:t>
            </a:r>
            <a:r>
              <a:rPr lang="en-US" sz="2800" i="1" dirty="0"/>
              <a:t>how big</a:t>
            </a:r>
            <a:r>
              <a:rPr lang="en-US" sz="2800" dirty="0"/>
              <a:t> mark is drawn</a:t>
            </a:r>
          </a:p>
          <a:p>
            <a:r>
              <a:rPr lang="en-US" sz="2800" dirty="0"/>
              <a:t>Ex. </a:t>
            </a:r>
          </a:p>
          <a:p>
            <a:pPr marL="0" indent="0">
              <a:buNone/>
            </a:pPr>
            <a:endParaRPr lang="en-US" sz="3000" dirty="0"/>
          </a:p>
          <a:p>
            <a:pPr lvl="1"/>
            <a:endParaRPr lang="en-US" sz="3000" dirty="0"/>
          </a:p>
        </p:txBody>
      </p:sp>
      <p:grpSp>
        <p:nvGrpSpPr>
          <p:cNvPr id="4" name="object 4">
            <a:extLst>
              <a:ext uri="{FF2B5EF4-FFF2-40B4-BE49-F238E27FC236}">
                <a16:creationId xmlns:a16="http://schemas.microsoft.com/office/drawing/2014/main" id="{506C2561-4ECE-01F4-C257-80FCCA40CEB1}"/>
              </a:ext>
            </a:extLst>
          </p:cNvPr>
          <p:cNvGrpSpPr/>
          <p:nvPr/>
        </p:nvGrpSpPr>
        <p:grpSpPr>
          <a:xfrm>
            <a:off x="3469734" y="2796209"/>
            <a:ext cx="6029325" cy="3046730"/>
            <a:chOff x="328969" y="2743200"/>
            <a:chExt cx="6029325" cy="3046730"/>
          </a:xfrm>
        </p:grpSpPr>
        <p:pic>
          <p:nvPicPr>
            <p:cNvPr id="5" name="object 5">
              <a:extLst>
                <a:ext uri="{FF2B5EF4-FFF2-40B4-BE49-F238E27FC236}">
                  <a16:creationId xmlns:a16="http://schemas.microsoft.com/office/drawing/2014/main" id="{18B6AEEB-3F88-E0A6-79CD-C57C3A1428EC}"/>
                </a:ext>
              </a:extLst>
            </p:cNvPr>
            <p:cNvPicPr/>
            <p:nvPr/>
          </p:nvPicPr>
          <p:blipFill>
            <a:blip r:embed="rId2" cstate="print"/>
            <a:stretch>
              <a:fillRect/>
            </a:stretch>
          </p:blipFill>
          <p:spPr>
            <a:xfrm>
              <a:off x="328969" y="2957510"/>
              <a:ext cx="3358506" cy="2832374"/>
            </a:xfrm>
            <a:prstGeom prst="rect">
              <a:avLst/>
            </a:prstGeom>
          </p:spPr>
        </p:pic>
        <p:pic>
          <p:nvPicPr>
            <p:cNvPr id="6" name="object 6">
              <a:extLst>
                <a:ext uri="{FF2B5EF4-FFF2-40B4-BE49-F238E27FC236}">
                  <a16:creationId xmlns:a16="http://schemas.microsoft.com/office/drawing/2014/main" id="{49DAC1DA-34F8-15CF-CE94-2015797A661B}"/>
                </a:ext>
              </a:extLst>
            </p:cNvPr>
            <p:cNvPicPr/>
            <p:nvPr/>
          </p:nvPicPr>
          <p:blipFill>
            <a:blip r:embed="rId3" cstate="print"/>
            <a:stretch>
              <a:fillRect/>
            </a:stretch>
          </p:blipFill>
          <p:spPr>
            <a:xfrm>
              <a:off x="3581400" y="2743200"/>
              <a:ext cx="2776728" cy="2758440"/>
            </a:xfrm>
            <a:prstGeom prst="rect">
              <a:avLst/>
            </a:prstGeom>
          </p:spPr>
        </p:pic>
      </p:grpSp>
      <p:pic>
        <p:nvPicPr>
          <p:cNvPr id="7" name="object 7">
            <a:extLst>
              <a:ext uri="{FF2B5EF4-FFF2-40B4-BE49-F238E27FC236}">
                <a16:creationId xmlns:a16="http://schemas.microsoft.com/office/drawing/2014/main" id="{C1A3EBB9-AE89-E25B-E777-EBB8A0AE6665}"/>
              </a:ext>
            </a:extLst>
          </p:cNvPr>
          <p:cNvPicPr/>
          <p:nvPr/>
        </p:nvPicPr>
        <p:blipFill>
          <a:blip r:embed="rId4" cstate="print"/>
          <a:stretch>
            <a:fillRect/>
          </a:stretch>
        </p:blipFill>
        <p:spPr>
          <a:xfrm>
            <a:off x="9610220" y="2948609"/>
            <a:ext cx="1988745" cy="2506153"/>
          </a:xfrm>
          <a:prstGeom prst="rect">
            <a:avLst/>
          </a:prstGeom>
        </p:spPr>
      </p:pic>
    </p:spTree>
    <p:extLst>
      <p:ext uri="{BB962C8B-B14F-4D97-AF65-F5344CB8AC3E}">
        <p14:creationId xmlns:p14="http://schemas.microsoft.com/office/powerpoint/2010/main" val="2419542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129" name="Picture 128" descr="Chart, scatter chart&#10;&#10;Description automatically generated">
            <a:extLst>
              <a:ext uri="{FF2B5EF4-FFF2-40B4-BE49-F238E27FC236}">
                <a16:creationId xmlns:a16="http://schemas.microsoft.com/office/drawing/2014/main" id="{71A60984-F018-214D-BDCE-70AC95D81191}"/>
              </a:ext>
            </a:extLst>
          </p:cNvPr>
          <p:cNvPicPr>
            <a:picLocks noChangeAspect="1"/>
          </p:cNvPicPr>
          <p:nvPr/>
        </p:nvPicPr>
        <p:blipFill>
          <a:blip r:embed="rId2"/>
          <a:stretch>
            <a:fillRect/>
          </a:stretch>
        </p:blipFill>
        <p:spPr>
          <a:xfrm>
            <a:off x="3509027" y="1690688"/>
            <a:ext cx="7844773" cy="4976990"/>
          </a:xfrm>
          <a:prstGeom prst="rect">
            <a:avLst/>
          </a:prstGeom>
        </p:spPr>
      </p:pic>
    </p:spTree>
    <p:extLst>
      <p:ext uri="{BB962C8B-B14F-4D97-AF65-F5344CB8AC3E}">
        <p14:creationId xmlns:p14="http://schemas.microsoft.com/office/powerpoint/2010/main" val="1818531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Value</a:t>
            </a:r>
            <a:r>
              <a:rPr lang="en-US" sz="3000" i="1" dirty="0"/>
              <a:t> </a:t>
            </a:r>
          </a:p>
          <a:p>
            <a:r>
              <a:rPr lang="en-US" sz="2800" dirty="0"/>
              <a:t>Encode information using </a:t>
            </a:r>
            <a:r>
              <a:rPr lang="en-US" sz="2800" i="1" dirty="0"/>
              <a:t>how dark</a:t>
            </a:r>
            <a:r>
              <a:rPr lang="en-US" sz="2800" dirty="0"/>
              <a:t> mark is drawn</a:t>
            </a:r>
          </a:p>
          <a:p>
            <a:r>
              <a:rPr lang="en-US" sz="2800" dirty="0"/>
              <a:t>Ex. </a:t>
            </a:r>
          </a:p>
          <a:p>
            <a:pPr marL="0" indent="0">
              <a:buNone/>
            </a:pPr>
            <a:endParaRPr lang="en-US" sz="3000" dirty="0"/>
          </a:p>
          <a:p>
            <a:pPr lvl="1"/>
            <a:endParaRPr lang="en-US" sz="3000" dirty="0"/>
          </a:p>
        </p:txBody>
      </p:sp>
      <p:grpSp>
        <p:nvGrpSpPr>
          <p:cNvPr id="4" name="object 4">
            <a:extLst>
              <a:ext uri="{FF2B5EF4-FFF2-40B4-BE49-F238E27FC236}">
                <a16:creationId xmlns:a16="http://schemas.microsoft.com/office/drawing/2014/main" id="{3860084A-75D8-0A39-106C-1B33CC9D019D}"/>
              </a:ext>
            </a:extLst>
          </p:cNvPr>
          <p:cNvGrpSpPr/>
          <p:nvPr/>
        </p:nvGrpSpPr>
        <p:grpSpPr>
          <a:xfrm>
            <a:off x="4691269" y="2597978"/>
            <a:ext cx="7016473" cy="3802822"/>
            <a:chOff x="749300" y="2730500"/>
            <a:chExt cx="7645400" cy="3835400"/>
          </a:xfrm>
        </p:grpSpPr>
        <p:pic>
          <p:nvPicPr>
            <p:cNvPr id="5" name="object 5">
              <a:extLst>
                <a:ext uri="{FF2B5EF4-FFF2-40B4-BE49-F238E27FC236}">
                  <a16:creationId xmlns:a16="http://schemas.microsoft.com/office/drawing/2014/main" id="{6CC08693-888B-E9E6-1EBA-079F51DBC8F5}"/>
                </a:ext>
              </a:extLst>
            </p:cNvPr>
            <p:cNvPicPr/>
            <p:nvPr/>
          </p:nvPicPr>
          <p:blipFill>
            <a:blip r:embed="rId2" cstate="print"/>
            <a:stretch>
              <a:fillRect/>
            </a:stretch>
          </p:blipFill>
          <p:spPr>
            <a:xfrm>
              <a:off x="762000" y="2743199"/>
              <a:ext cx="7620000" cy="3809999"/>
            </a:xfrm>
            <a:prstGeom prst="rect">
              <a:avLst/>
            </a:prstGeom>
          </p:spPr>
        </p:pic>
        <p:sp>
          <p:nvSpPr>
            <p:cNvPr id="6" name="object 6">
              <a:extLst>
                <a:ext uri="{FF2B5EF4-FFF2-40B4-BE49-F238E27FC236}">
                  <a16:creationId xmlns:a16="http://schemas.microsoft.com/office/drawing/2014/main" id="{F4E13142-1F9A-01D4-2DB3-92E9EE1C6D5C}"/>
                </a:ext>
              </a:extLst>
            </p:cNvPr>
            <p:cNvSpPr/>
            <p:nvPr/>
          </p:nvSpPr>
          <p:spPr>
            <a:xfrm>
              <a:off x="755650" y="2736850"/>
              <a:ext cx="7632700" cy="3822700"/>
            </a:xfrm>
            <a:custGeom>
              <a:avLst/>
              <a:gdLst/>
              <a:ahLst/>
              <a:cxnLst/>
              <a:rect l="l" t="t" r="r" b="b"/>
              <a:pathLst>
                <a:path w="7632700" h="3822700">
                  <a:moveTo>
                    <a:pt x="0" y="0"/>
                  </a:moveTo>
                  <a:lnTo>
                    <a:pt x="7632699" y="0"/>
                  </a:lnTo>
                  <a:lnTo>
                    <a:pt x="7632699" y="3822699"/>
                  </a:lnTo>
                  <a:lnTo>
                    <a:pt x="0" y="3822699"/>
                  </a:lnTo>
                  <a:lnTo>
                    <a:pt x="0" y="0"/>
                  </a:lnTo>
                  <a:close/>
                </a:path>
              </a:pathLst>
            </a:custGeom>
            <a:ln w="12700">
              <a:solidFill>
                <a:srgbClr val="292934"/>
              </a:solidFill>
            </a:ln>
          </p:spPr>
          <p:txBody>
            <a:bodyPr wrap="square" lIns="0" tIns="0" rIns="0" bIns="0" rtlCol="0"/>
            <a:lstStyle/>
            <a:p>
              <a:endParaRPr/>
            </a:p>
          </p:txBody>
        </p:sp>
      </p:grpSp>
    </p:spTree>
    <p:extLst>
      <p:ext uri="{BB962C8B-B14F-4D97-AF65-F5344CB8AC3E}">
        <p14:creationId xmlns:p14="http://schemas.microsoft.com/office/powerpoint/2010/main" val="2200138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Color</a:t>
            </a:r>
            <a:r>
              <a:rPr lang="en-US" sz="3000" i="1" dirty="0"/>
              <a:t> </a:t>
            </a:r>
          </a:p>
          <a:p>
            <a:r>
              <a:rPr lang="en-US" sz="2800" dirty="0"/>
              <a:t>Encode information using </a:t>
            </a:r>
            <a:r>
              <a:rPr lang="en-US" sz="2800" i="1" dirty="0"/>
              <a:t>hue </a:t>
            </a:r>
            <a:r>
              <a:rPr lang="en-US" sz="2800" dirty="0"/>
              <a:t>of mark</a:t>
            </a:r>
          </a:p>
          <a:p>
            <a:r>
              <a:rPr lang="en-US" sz="2800" dirty="0"/>
              <a:t>Ex. </a:t>
            </a:r>
          </a:p>
          <a:p>
            <a:pPr marL="0" indent="0">
              <a:buNone/>
            </a:pPr>
            <a:endParaRPr lang="en-US" sz="3000" dirty="0"/>
          </a:p>
          <a:p>
            <a:pPr lvl="1"/>
            <a:endParaRPr lang="en-US" sz="3000" dirty="0"/>
          </a:p>
        </p:txBody>
      </p:sp>
      <p:pic>
        <p:nvPicPr>
          <p:cNvPr id="4" name="object 4">
            <a:extLst>
              <a:ext uri="{FF2B5EF4-FFF2-40B4-BE49-F238E27FC236}">
                <a16:creationId xmlns:a16="http://schemas.microsoft.com/office/drawing/2014/main" id="{05298C36-BE84-72FF-F457-FE51301A78B0}"/>
              </a:ext>
            </a:extLst>
          </p:cNvPr>
          <p:cNvPicPr/>
          <p:nvPr/>
        </p:nvPicPr>
        <p:blipFill>
          <a:blip r:embed="rId2" cstate="print"/>
          <a:stretch>
            <a:fillRect/>
          </a:stretch>
        </p:blipFill>
        <p:spPr>
          <a:xfrm>
            <a:off x="7663989" y="2970037"/>
            <a:ext cx="4035619" cy="2754983"/>
          </a:xfrm>
          <a:prstGeom prst="rect">
            <a:avLst/>
          </a:prstGeom>
        </p:spPr>
      </p:pic>
      <p:pic>
        <p:nvPicPr>
          <p:cNvPr id="5" name="object 5">
            <a:extLst>
              <a:ext uri="{FF2B5EF4-FFF2-40B4-BE49-F238E27FC236}">
                <a16:creationId xmlns:a16="http://schemas.microsoft.com/office/drawing/2014/main" id="{58AEFA85-8E9A-B3F5-5E38-9773C2AC4DD2}"/>
              </a:ext>
            </a:extLst>
          </p:cNvPr>
          <p:cNvPicPr/>
          <p:nvPr/>
        </p:nvPicPr>
        <p:blipFill>
          <a:blip r:embed="rId3" cstate="print"/>
          <a:stretch>
            <a:fillRect/>
          </a:stretch>
        </p:blipFill>
        <p:spPr>
          <a:xfrm>
            <a:off x="3588026" y="2502943"/>
            <a:ext cx="3758184" cy="3334511"/>
          </a:xfrm>
          <a:prstGeom prst="rect">
            <a:avLst/>
          </a:prstGeom>
        </p:spPr>
      </p:pic>
    </p:spTree>
    <p:extLst>
      <p:ext uri="{BB962C8B-B14F-4D97-AF65-F5344CB8AC3E}">
        <p14:creationId xmlns:p14="http://schemas.microsoft.com/office/powerpoint/2010/main" val="1925315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Orientation</a:t>
            </a:r>
            <a:r>
              <a:rPr lang="en-US" sz="3000" i="1" dirty="0"/>
              <a:t> </a:t>
            </a:r>
          </a:p>
          <a:p>
            <a:r>
              <a:rPr lang="en-US" sz="2800" dirty="0"/>
              <a:t>Encode information using how mark is </a:t>
            </a:r>
            <a:r>
              <a:rPr lang="en-US" sz="2800" i="1" dirty="0"/>
              <a:t>rotated</a:t>
            </a:r>
          </a:p>
          <a:p>
            <a:r>
              <a:rPr lang="en-US" sz="2800" dirty="0"/>
              <a:t>Ex. </a:t>
            </a:r>
          </a:p>
          <a:p>
            <a:pPr marL="0" indent="0">
              <a:buNone/>
            </a:pPr>
            <a:endParaRPr lang="en-US" sz="3000" dirty="0"/>
          </a:p>
          <a:p>
            <a:pPr lvl="1"/>
            <a:endParaRPr lang="en-US" sz="3000" dirty="0"/>
          </a:p>
        </p:txBody>
      </p:sp>
      <p:pic>
        <p:nvPicPr>
          <p:cNvPr id="4" name="object 4">
            <a:extLst>
              <a:ext uri="{FF2B5EF4-FFF2-40B4-BE49-F238E27FC236}">
                <a16:creationId xmlns:a16="http://schemas.microsoft.com/office/drawing/2014/main" id="{5A705B33-401D-7D0C-26E4-625C1049058F}"/>
              </a:ext>
            </a:extLst>
          </p:cNvPr>
          <p:cNvPicPr/>
          <p:nvPr/>
        </p:nvPicPr>
        <p:blipFill>
          <a:blip r:embed="rId2" cstate="print"/>
          <a:stretch>
            <a:fillRect/>
          </a:stretch>
        </p:blipFill>
        <p:spPr>
          <a:xfrm>
            <a:off x="3538331" y="2710069"/>
            <a:ext cx="4159792" cy="2807046"/>
          </a:xfrm>
          <a:prstGeom prst="rect">
            <a:avLst/>
          </a:prstGeom>
        </p:spPr>
      </p:pic>
      <p:pic>
        <p:nvPicPr>
          <p:cNvPr id="5" name="object 5">
            <a:extLst>
              <a:ext uri="{FF2B5EF4-FFF2-40B4-BE49-F238E27FC236}">
                <a16:creationId xmlns:a16="http://schemas.microsoft.com/office/drawing/2014/main" id="{63E1AD40-7B41-3F73-BDBC-33DDFF9881F3}"/>
              </a:ext>
            </a:extLst>
          </p:cNvPr>
          <p:cNvPicPr/>
          <p:nvPr/>
        </p:nvPicPr>
        <p:blipFill>
          <a:blip r:embed="rId3" cstate="print"/>
          <a:stretch>
            <a:fillRect/>
          </a:stretch>
        </p:blipFill>
        <p:spPr>
          <a:xfrm>
            <a:off x="8003041" y="2797851"/>
            <a:ext cx="3730752" cy="2551175"/>
          </a:xfrm>
          <a:prstGeom prst="rect">
            <a:avLst/>
          </a:prstGeom>
        </p:spPr>
      </p:pic>
    </p:spTree>
    <p:extLst>
      <p:ext uri="{BB962C8B-B14F-4D97-AF65-F5344CB8AC3E}">
        <p14:creationId xmlns:p14="http://schemas.microsoft.com/office/powerpoint/2010/main" val="2187258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Visual Channels / Dimensions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8" y="864108"/>
            <a:ext cx="7315200" cy="5841492"/>
          </a:xfrm>
        </p:spPr>
        <p:txBody>
          <a:bodyPr anchor="t">
            <a:normAutofit/>
          </a:bodyPr>
          <a:lstStyle/>
          <a:p>
            <a:pPr marL="0" indent="0">
              <a:buNone/>
            </a:pPr>
            <a:r>
              <a:rPr lang="en-US" sz="3600" i="1" dirty="0"/>
              <a:t>Shape</a:t>
            </a:r>
            <a:r>
              <a:rPr lang="en-US" sz="3000" i="1" dirty="0"/>
              <a:t> </a:t>
            </a:r>
          </a:p>
          <a:p>
            <a:r>
              <a:rPr lang="en-US" sz="2800" dirty="0"/>
              <a:t>Encode information using how mark is </a:t>
            </a:r>
            <a:r>
              <a:rPr lang="en-US" sz="2800" i="1" dirty="0"/>
              <a:t>shaped</a:t>
            </a:r>
          </a:p>
          <a:p>
            <a:r>
              <a:rPr lang="en-US" sz="2800" dirty="0"/>
              <a:t>Ex. </a:t>
            </a:r>
          </a:p>
          <a:p>
            <a:pPr marL="0" indent="0">
              <a:buNone/>
            </a:pPr>
            <a:endParaRPr lang="en-US" sz="3000" dirty="0"/>
          </a:p>
          <a:p>
            <a:pPr lvl="1"/>
            <a:endParaRPr lang="en-US" sz="3000" dirty="0"/>
          </a:p>
        </p:txBody>
      </p:sp>
      <p:pic>
        <p:nvPicPr>
          <p:cNvPr id="4" name="object 4">
            <a:extLst>
              <a:ext uri="{FF2B5EF4-FFF2-40B4-BE49-F238E27FC236}">
                <a16:creationId xmlns:a16="http://schemas.microsoft.com/office/drawing/2014/main" id="{1D023853-71BA-59EF-04B0-6A3A08D538E2}"/>
              </a:ext>
            </a:extLst>
          </p:cNvPr>
          <p:cNvPicPr/>
          <p:nvPr/>
        </p:nvPicPr>
        <p:blipFill>
          <a:blip r:embed="rId2" cstate="print"/>
          <a:stretch>
            <a:fillRect/>
          </a:stretch>
        </p:blipFill>
        <p:spPr>
          <a:xfrm>
            <a:off x="6966937" y="2787861"/>
            <a:ext cx="2377439" cy="2380487"/>
          </a:xfrm>
          <a:prstGeom prst="rect">
            <a:avLst/>
          </a:prstGeom>
        </p:spPr>
      </p:pic>
      <p:pic>
        <p:nvPicPr>
          <p:cNvPr id="5" name="object 5">
            <a:extLst>
              <a:ext uri="{FF2B5EF4-FFF2-40B4-BE49-F238E27FC236}">
                <a16:creationId xmlns:a16="http://schemas.microsoft.com/office/drawing/2014/main" id="{E9FFD80B-EDAB-E6EE-268F-9E79CD253EEB}"/>
              </a:ext>
            </a:extLst>
          </p:cNvPr>
          <p:cNvPicPr/>
          <p:nvPr/>
        </p:nvPicPr>
        <p:blipFill>
          <a:blip r:embed="rId3" cstate="print"/>
          <a:stretch>
            <a:fillRect/>
          </a:stretch>
        </p:blipFill>
        <p:spPr>
          <a:xfrm>
            <a:off x="9206948" y="2729948"/>
            <a:ext cx="2438400" cy="2438400"/>
          </a:xfrm>
          <a:prstGeom prst="rect">
            <a:avLst/>
          </a:prstGeom>
        </p:spPr>
      </p:pic>
      <p:pic>
        <p:nvPicPr>
          <p:cNvPr id="1026" name="Picture 2" descr="gender neutral bathroom sign - Clip Art Library">
            <a:extLst>
              <a:ext uri="{FF2B5EF4-FFF2-40B4-BE49-F238E27FC236}">
                <a16:creationId xmlns:a16="http://schemas.microsoft.com/office/drawing/2014/main" id="{550E4C68-0355-1B0D-31A7-271501E15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4763" y="2848820"/>
            <a:ext cx="3097669" cy="206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446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3200" dirty="0"/>
              <a:t>Remember… </a:t>
            </a:r>
            <a:r>
              <a:rPr lang="en-US" sz="3200" b="1" dirty="0"/>
              <a:t>Big idea behind visualization</a:t>
            </a:r>
          </a:p>
          <a:p>
            <a:pPr lvl="1"/>
            <a:r>
              <a:rPr lang="en-US" sz="3000" dirty="0"/>
              <a:t>Map data dimensions  to visual dimensions in a principled way </a:t>
            </a:r>
          </a:p>
        </p:txBody>
      </p:sp>
    </p:spTree>
    <p:extLst>
      <p:ext uri="{BB962C8B-B14F-4D97-AF65-F5344CB8AC3E}">
        <p14:creationId xmlns:p14="http://schemas.microsoft.com/office/powerpoint/2010/main" val="5218267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p:txBody>
      </p:sp>
      <p:pic>
        <p:nvPicPr>
          <p:cNvPr id="4" name="Content Placeholder 4" descr="Diagram&#10;&#10;Description automatically generated">
            <a:extLst>
              <a:ext uri="{FF2B5EF4-FFF2-40B4-BE49-F238E27FC236}">
                <a16:creationId xmlns:a16="http://schemas.microsoft.com/office/drawing/2014/main" id="{C9C93A0E-886E-D52F-CE30-A98C26206767}"/>
              </a:ext>
            </a:extLst>
          </p:cNvPr>
          <p:cNvPicPr>
            <a:picLocks noChangeAspect="1"/>
          </p:cNvPicPr>
          <p:nvPr/>
        </p:nvPicPr>
        <p:blipFill rotWithShape="1">
          <a:blip r:embed="rId2"/>
          <a:srcRect l="-1" r="67650"/>
          <a:stretch/>
        </p:blipFill>
        <p:spPr>
          <a:xfrm>
            <a:off x="4117341" y="1983459"/>
            <a:ext cx="1846136" cy="1601849"/>
          </a:xfrm>
          <a:prstGeom prst="rect">
            <a:avLst/>
          </a:prstGeom>
        </p:spPr>
      </p:pic>
      <p:grpSp>
        <p:nvGrpSpPr>
          <p:cNvPr id="6" name="object 4">
            <a:extLst>
              <a:ext uri="{FF2B5EF4-FFF2-40B4-BE49-F238E27FC236}">
                <a16:creationId xmlns:a16="http://schemas.microsoft.com/office/drawing/2014/main" id="{CA6EDB57-C2A7-FF4B-AEAC-1783AE9BB8C0}"/>
              </a:ext>
            </a:extLst>
          </p:cNvPr>
          <p:cNvGrpSpPr/>
          <p:nvPr/>
        </p:nvGrpSpPr>
        <p:grpSpPr>
          <a:xfrm>
            <a:off x="8236335" y="2179978"/>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3"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4" cstate="print"/>
            <a:stretch>
              <a:fillRect/>
            </a:stretch>
          </p:blipFill>
          <p:spPr>
            <a:xfrm>
              <a:off x="2116705" y="3130039"/>
              <a:ext cx="2074294" cy="1558303"/>
            </a:xfrm>
            <a:prstGeom prst="rect">
              <a:avLst/>
            </a:prstGeom>
          </p:spPr>
        </p:pic>
      </p:grpSp>
      <p:pic>
        <p:nvPicPr>
          <p:cNvPr id="9" name="Content Placeholder 4" descr="Diagram&#10;&#10;Description automatically generated">
            <a:extLst>
              <a:ext uri="{FF2B5EF4-FFF2-40B4-BE49-F238E27FC236}">
                <a16:creationId xmlns:a16="http://schemas.microsoft.com/office/drawing/2014/main" id="{D564A240-23A3-E853-52DD-B8CD1C414C20}"/>
              </a:ext>
            </a:extLst>
          </p:cNvPr>
          <p:cNvPicPr>
            <a:picLocks noChangeAspect="1"/>
          </p:cNvPicPr>
          <p:nvPr/>
        </p:nvPicPr>
        <p:blipFill rotWithShape="1">
          <a:blip r:embed="rId2"/>
          <a:srcRect l="32351" r="35298"/>
          <a:stretch/>
        </p:blipFill>
        <p:spPr>
          <a:xfrm>
            <a:off x="4117341" y="3446558"/>
            <a:ext cx="1957981" cy="1698895"/>
          </a:xfrm>
          <a:prstGeom prst="rect">
            <a:avLst/>
          </a:prstGeom>
        </p:spPr>
      </p:pic>
      <p:pic>
        <p:nvPicPr>
          <p:cNvPr id="11" name="Content Placeholder 4" descr="Diagram&#10;&#10;Description automatically generated">
            <a:extLst>
              <a:ext uri="{FF2B5EF4-FFF2-40B4-BE49-F238E27FC236}">
                <a16:creationId xmlns:a16="http://schemas.microsoft.com/office/drawing/2014/main" id="{CCCDD8B4-04AE-0482-6EF3-E47FD2E51C01}"/>
              </a:ext>
            </a:extLst>
          </p:cNvPr>
          <p:cNvPicPr>
            <a:picLocks noChangeAspect="1"/>
          </p:cNvPicPr>
          <p:nvPr/>
        </p:nvPicPr>
        <p:blipFill rotWithShape="1">
          <a:blip r:embed="rId2"/>
          <a:srcRect l="65026" r="3612"/>
          <a:stretch/>
        </p:blipFill>
        <p:spPr>
          <a:xfrm>
            <a:off x="4117341" y="5048407"/>
            <a:ext cx="1957981" cy="1752473"/>
          </a:xfrm>
          <a:prstGeom prst="rect">
            <a:avLst/>
          </a:prstGeom>
        </p:spPr>
      </p:pic>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a:blip r:embed="rId5"/>
          <a:stretch>
            <a:fillRect/>
          </a:stretch>
        </p:blipFill>
        <p:spPr>
          <a:xfrm>
            <a:off x="3891584" y="5485964"/>
            <a:ext cx="2409494" cy="651347"/>
          </a:xfrm>
          <a:prstGeom prst="rect">
            <a:avLst/>
          </a:prstGeom>
          <a:ln>
            <a:solidFill>
              <a:schemeClr val="tx1"/>
            </a:solidFill>
          </a:ln>
        </p:spPr>
      </p:pic>
      <p:sp>
        <p:nvSpPr>
          <p:cNvPr id="13" name="Right Arrow 12">
            <a:extLst>
              <a:ext uri="{FF2B5EF4-FFF2-40B4-BE49-F238E27FC236}">
                <a16:creationId xmlns:a16="http://schemas.microsoft.com/office/drawing/2014/main" id="{C4AD24C0-2177-FD74-FFDB-9FB6A2828DB0}"/>
              </a:ext>
            </a:extLst>
          </p:cNvPr>
          <p:cNvSpPr/>
          <p:nvPr/>
        </p:nvSpPr>
        <p:spPr>
          <a:xfrm>
            <a:off x="6264454" y="3916612"/>
            <a:ext cx="1782748" cy="52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Question Mark with solid fill">
            <a:extLst>
              <a:ext uri="{FF2B5EF4-FFF2-40B4-BE49-F238E27FC236}">
                <a16:creationId xmlns:a16="http://schemas.microsoft.com/office/drawing/2014/main" id="{DE9BF950-5B12-80E5-F825-37E4E2B941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8628" y="3784854"/>
            <a:ext cx="914400" cy="914400"/>
          </a:xfrm>
          <a:prstGeom prst="rect">
            <a:avLst/>
          </a:prstGeom>
        </p:spPr>
      </p:pic>
    </p:spTree>
    <p:extLst>
      <p:ext uri="{BB962C8B-B14F-4D97-AF65-F5344CB8AC3E}">
        <p14:creationId xmlns:p14="http://schemas.microsoft.com/office/powerpoint/2010/main" val="36423902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p:txBody>
      </p:sp>
      <p:pic>
        <p:nvPicPr>
          <p:cNvPr id="4" name="Content Placeholder 4" descr="Diagram&#10;&#10;Description automatically generated">
            <a:extLst>
              <a:ext uri="{FF2B5EF4-FFF2-40B4-BE49-F238E27FC236}">
                <a16:creationId xmlns:a16="http://schemas.microsoft.com/office/drawing/2014/main" id="{C9C93A0E-886E-D52F-CE30-A98C26206767}"/>
              </a:ext>
            </a:extLst>
          </p:cNvPr>
          <p:cNvPicPr>
            <a:picLocks noChangeAspect="1"/>
          </p:cNvPicPr>
          <p:nvPr/>
        </p:nvPicPr>
        <p:blipFill rotWithShape="1">
          <a:blip r:embed="rId2"/>
          <a:srcRect l="-1" r="67650"/>
          <a:stretch/>
        </p:blipFill>
        <p:spPr>
          <a:xfrm>
            <a:off x="4117341" y="1983459"/>
            <a:ext cx="1846136" cy="1601849"/>
          </a:xfrm>
          <a:prstGeom prst="rect">
            <a:avLst/>
          </a:prstGeom>
        </p:spPr>
      </p:pic>
      <p:grpSp>
        <p:nvGrpSpPr>
          <p:cNvPr id="6" name="object 4">
            <a:extLst>
              <a:ext uri="{FF2B5EF4-FFF2-40B4-BE49-F238E27FC236}">
                <a16:creationId xmlns:a16="http://schemas.microsoft.com/office/drawing/2014/main" id="{CA6EDB57-C2A7-FF4B-AEAC-1783AE9BB8C0}"/>
              </a:ext>
            </a:extLst>
          </p:cNvPr>
          <p:cNvGrpSpPr/>
          <p:nvPr/>
        </p:nvGrpSpPr>
        <p:grpSpPr>
          <a:xfrm>
            <a:off x="8236335" y="2179978"/>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3"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4" cstate="print"/>
            <a:stretch>
              <a:fillRect/>
            </a:stretch>
          </p:blipFill>
          <p:spPr>
            <a:xfrm>
              <a:off x="2116705" y="3130039"/>
              <a:ext cx="2074294" cy="1558303"/>
            </a:xfrm>
            <a:prstGeom prst="rect">
              <a:avLst/>
            </a:prstGeom>
          </p:spPr>
        </p:pic>
      </p:grpSp>
      <p:pic>
        <p:nvPicPr>
          <p:cNvPr id="9" name="Content Placeholder 4" descr="Diagram&#10;&#10;Description automatically generated">
            <a:extLst>
              <a:ext uri="{FF2B5EF4-FFF2-40B4-BE49-F238E27FC236}">
                <a16:creationId xmlns:a16="http://schemas.microsoft.com/office/drawing/2014/main" id="{D564A240-23A3-E853-52DD-B8CD1C414C20}"/>
              </a:ext>
            </a:extLst>
          </p:cNvPr>
          <p:cNvPicPr>
            <a:picLocks noChangeAspect="1"/>
          </p:cNvPicPr>
          <p:nvPr/>
        </p:nvPicPr>
        <p:blipFill rotWithShape="1">
          <a:blip r:embed="rId2"/>
          <a:srcRect l="32351" r="35298"/>
          <a:stretch/>
        </p:blipFill>
        <p:spPr>
          <a:xfrm>
            <a:off x="4117341" y="3446558"/>
            <a:ext cx="1957981" cy="1698895"/>
          </a:xfrm>
          <a:prstGeom prst="rect">
            <a:avLst/>
          </a:prstGeom>
        </p:spPr>
      </p:pic>
      <p:pic>
        <p:nvPicPr>
          <p:cNvPr id="11" name="Content Placeholder 4" descr="Diagram&#10;&#10;Description automatically generated">
            <a:extLst>
              <a:ext uri="{FF2B5EF4-FFF2-40B4-BE49-F238E27FC236}">
                <a16:creationId xmlns:a16="http://schemas.microsoft.com/office/drawing/2014/main" id="{CCCDD8B4-04AE-0482-6EF3-E47FD2E51C01}"/>
              </a:ext>
            </a:extLst>
          </p:cNvPr>
          <p:cNvPicPr>
            <a:picLocks noChangeAspect="1"/>
          </p:cNvPicPr>
          <p:nvPr/>
        </p:nvPicPr>
        <p:blipFill rotWithShape="1">
          <a:blip r:embed="rId2"/>
          <a:srcRect l="65026" r="3612"/>
          <a:stretch/>
        </p:blipFill>
        <p:spPr>
          <a:xfrm>
            <a:off x="4117341" y="5048407"/>
            <a:ext cx="1957981" cy="1752473"/>
          </a:xfrm>
          <a:prstGeom prst="rect">
            <a:avLst/>
          </a:prstGeom>
        </p:spPr>
      </p:pic>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a:blip r:embed="rId5"/>
          <a:stretch>
            <a:fillRect/>
          </a:stretch>
        </p:blipFill>
        <p:spPr>
          <a:xfrm>
            <a:off x="3891584" y="5485964"/>
            <a:ext cx="2409494" cy="651347"/>
          </a:xfrm>
          <a:prstGeom prst="rect">
            <a:avLst/>
          </a:prstGeom>
          <a:ln>
            <a:solidFill>
              <a:schemeClr val="tx1"/>
            </a:solidFill>
          </a:ln>
        </p:spPr>
      </p:pic>
      <p:sp>
        <p:nvSpPr>
          <p:cNvPr id="13" name="Right Arrow 12">
            <a:extLst>
              <a:ext uri="{FF2B5EF4-FFF2-40B4-BE49-F238E27FC236}">
                <a16:creationId xmlns:a16="http://schemas.microsoft.com/office/drawing/2014/main" id="{C4AD24C0-2177-FD74-FFDB-9FB6A2828DB0}"/>
              </a:ext>
            </a:extLst>
          </p:cNvPr>
          <p:cNvSpPr/>
          <p:nvPr/>
        </p:nvSpPr>
        <p:spPr>
          <a:xfrm>
            <a:off x="6341742" y="2861187"/>
            <a:ext cx="1782748" cy="52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Question Mark with solid fill">
            <a:extLst>
              <a:ext uri="{FF2B5EF4-FFF2-40B4-BE49-F238E27FC236}">
                <a16:creationId xmlns:a16="http://schemas.microsoft.com/office/drawing/2014/main" id="{DE9BF950-5B12-80E5-F825-37E4E2B941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5916" y="2729429"/>
            <a:ext cx="914400" cy="914400"/>
          </a:xfrm>
          <a:prstGeom prst="rect">
            <a:avLst/>
          </a:prstGeom>
        </p:spPr>
      </p:pic>
      <p:sp>
        <p:nvSpPr>
          <p:cNvPr id="5" name="TextBox 4">
            <a:extLst>
              <a:ext uri="{FF2B5EF4-FFF2-40B4-BE49-F238E27FC236}">
                <a16:creationId xmlns:a16="http://schemas.microsoft.com/office/drawing/2014/main" id="{E09DE604-5AA9-1FB9-28C2-4FF3ACDA90B2}"/>
              </a:ext>
            </a:extLst>
          </p:cNvPr>
          <p:cNvSpPr txBox="1"/>
          <p:nvPr/>
        </p:nvSpPr>
        <p:spPr>
          <a:xfrm>
            <a:off x="5361414" y="3712125"/>
            <a:ext cx="4100638" cy="153233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Let’s experiment. Pair up with someone for the next activity. </a:t>
            </a:r>
          </a:p>
        </p:txBody>
      </p:sp>
    </p:spTree>
    <p:extLst>
      <p:ext uri="{BB962C8B-B14F-4D97-AF65-F5344CB8AC3E}">
        <p14:creationId xmlns:p14="http://schemas.microsoft.com/office/powerpoint/2010/main" val="2138404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grpSp>
        <p:nvGrpSpPr>
          <p:cNvPr id="6" name="object 4">
            <a:extLst>
              <a:ext uri="{FF2B5EF4-FFF2-40B4-BE49-F238E27FC236}">
                <a16:creationId xmlns:a16="http://schemas.microsoft.com/office/drawing/2014/main" id="{CA6EDB57-C2A7-FF4B-AEAC-1783AE9BB8C0}"/>
              </a:ext>
            </a:extLst>
          </p:cNvPr>
          <p:cNvGrpSpPr/>
          <p:nvPr/>
        </p:nvGrpSpPr>
        <p:grpSpPr>
          <a:xfrm>
            <a:off x="8236334" y="2462033"/>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2"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3" cstate="print"/>
            <a:stretch>
              <a:fillRect/>
            </a:stretch>
          </p:blipFill>
          <p:spPr>
            <a:xfrm>
              <a:off x="2116705" y="3130039"/>
              <a:ext cx="2074294" cy="1558303"/>
            </a:xfrm>
            <a:prstGeom prst="rect">
              <a:avLst/>
            </a:prstGeom>
          </p:spPr>
        </p:pic>
      </p:grpSp>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rotWithShape="1">
          <a:blip r:embed="rId4"/>
          <a:srcRect r="64119"/>
          <a:stretch/>
        </p:blipFill>
        <p:spPr>
          <a:xfrm>
            <a:off x="4035790" y="3350780"/>
            <a:ext cx="3027605" cy="2280979"/>
          </a:xfrm>
          <a:prstGeom prst="rect">
            <a:avLst/>
          </a:prstGeom>
          <a:ln>
            <a:solidFill>
              <a:schemeClr val="tx1"/>
            </a:solidFill>
          </a:ln>
        </p:spPr>
      </p:pic>
      <p:sp>
        <p:nvSpPr>
          <p:cNvPr id="5" name="TextBox 4">
            <a:extLst>
              <a:ext uri="{FF2B5EF4-FFF2-40B4-BE49-F238E27FC236}">
                <a16:creationId xmlns:a16="http://schemas.microsoft.com/office/drawing/2014/main" id="{E09DE604-5AA9-1FB9-28C2-4FF3ACDA90B2}"/>
              </a:ext>
            </a:extLst>
          </p:cNvPr>
          <p:cNvSpPr txBox="1"/>
          <p:nvPr/>
        </p:nvSpPr>
        <p:spPr>
          <a:xfrm>
            <a:off x="3796127" y="357670"/>
            <a:ext cx="6633334" cy="20090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Work with your partner to represent apple, banana, grapes, with each visual channel.</a:t>
            </a:r>
          </a:p>
          <a:p>
            <a:endParaRPr lang="en-US" sz="2800" dirty="0">
              <a:solidFill>
                <a:schemeClr val="bg1"/>
              </a:solidFill>
            </a:endParaRPr>
          </a:p>
          <a:p>
            <a:r>
              <a:rPr lang="en-US" sz="2800" dirty="0">
                <a:solidFill>
                  <a:schemeClr val="bg1"/>
                </a:solidFill>
              </a:rPr>
              <a:t>Be prepared to share with the class.  </a:t>
            </a:r>
          </a:p>
        </p:txBody>
      </p:sp>
    </p:spTree>
    <p:extLst>
      <p:ext uri="{BB962C8B-B14F-4D97-AF65-F5344CB8AC3E}">
        <p14:creationId xmlns:p14="http://schemas.microsoft.com/office/powerpoint/2010/main" val="1963951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grpSp>
        <p:nvGrpSpPr>
          <p:cNvPr id="6" name="object 4">
            <a:extLst>
              <a:ext uri="{FF2B5EF4-FFF2-40B4-BE49-F238E27FC236}">
                <a16:creationId xmlns:a16="http://schemas.microsoft.com/office/drawing/2014/main" id="{CA6EDB57-C2A7-FF4B-AEAC-1783AE9BB8C0}"/>
              </a:ext>
            </a:extLst>
          </p:cNvPr>
          <p:cNvGrpSpPr/>
          <p:nvPr/>
        </p:nvGrpSpPr>
        <p:grpSpPr>
          <a:xfrm>
            <a:off x="8236334" y="2462033"/>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2"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3" cstate="print"/>
            <a:stretch>
              <a:fillRect/>
            </a:stretch>
          </p:blipFill>
          <p:spPr>
            <a:xfrm>
              <a:off x="2116705" y="3130039"/>
              <a:ext cx="2074294" cy="1558303"/>
            </a:xfrm>
            <a:prstGeom prst="rect">
              <a:avLst/>
            </a:prstGeom>
          </p:spPr>
        </p:pic>
      </p:grpSp>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rotWithShape="1">
          <a:blip r:embed="rId4"/>
          <a:srcRect l="35096" r="29494"/>
          <a:stretch/>
        </p:blipFill>
        <p:spPr>
          <a:xfrm>
            <a:off x="4399722" y="3302181"/>
            <a:ext cx="2987895" cy="2280979"/>
          </a:xfrm>
          <a:prstGeom prst="rect">
            <a:avLst/>
          </a:prstGeom>
          <a:ln>
            <a:solidFill>
              <a:schemeClr val="tx1"/>
            </a:solidFill>
          </a:ln>
        </p:spPr>
      </p:pic>
      <p:sp>
        <p:nvSpPr>
          <p:cNvPr id="5" name="TextBox 4">
            <a:extLst>
              <a:ext uri="{FF2B5EF4-FFF2-40B4-BE49-F238E27FC236}">
                <a16:creationId xmlns:a16="http://schemas.microsoft.com/office/drawing/2014/main" id="{E09DE604-5AA9-1FB9-28C2-4FF3ACDA90B2}"/>
              </a:ext>
            </a:extLst>
          </p:cNvPr>
          <p:cNvSpPr txBox="1"/>
          <p:nvPr/>
        </p:nvSpPr>
        <p:spPr>
          <a:xfrm>
            <a:off x="3796127" y="357670"/>
            <a:ext cx="6633334" cy="20090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Work with your partner to represent baby, toddler, adult, with each visual channel.</a:t>
            </a:r>
          </a:p>
          <a:p>
            <a:endParaRPr lang="en-US" sz="2800" dirty="0">
              <a:solidFill>
                <a:schemeClr val="bg1"/>
              </a:solidFill>
            </a:endParaRPr>
          </a:p>
          <a:p>
            <a:r>
              <a:rPr lang="en-US" sz="2800" dirty="0">
                <a:solidFill>
                  <a:schemeClr val="bg1"/>
                </a:solidFill>
              </a:rPr>
              <a:t>Be prepared to share with the class.  </a:t>
            </a:r>
          </a:p>
        </p:txBody>
      </p:sp>
    </p:spTree>
    <p:extLst>
      <p:ext uri="{BB962C8B-B14F-4D97-AF65-F5344CB8AC3E}">
        <p14:creationId xmlns:p14="http://schemas.microsoft.com/office/powerpoint/2010/main" val="2355862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grpSp>
        <p:nvGrpSpPr>
          <p:cNvPr id="6" name="object 4">
            <a:extLst>
              <a:ext uri="{FF2B5EF4-FFF2-40B4-BE49-F238E27FC236}">
                <a16:creationId xmlns:a16="http://schemas.microsoft.com/office/drawing/2014/main" id="{CA6EDB57-C2A7-FF4B-AEAC-1783AE9BB8C0}"/>
              </a:ext>
            </a:extLst>
          </p:cNvPr>
          <p:cNvGrpSpPr/>
          <p:nvPr/>
        </p:nvGrpSpPr>
        <p:grpSpPr>
          <a:xfrm>
            <a:off x="8236334" y="2462033"/>
            <a:ext cx="2988256" cy="4232054"/>
            <a:chOff x="2116705" y="1524000"/>
            <a:chExt cx="2074545" cy="3164840"/>
          </a:xfrm>
        </p:grpSpPr>
        <p:pic>
          <p:nvPicPr>
            <p:cNvPr id="7" name="object 5">
              <a:extLst>
                <a:ext uri="{FF2B5EF4-FFF2-40B4-BE49-F238E27FC236}">
                  <a16:creationId xmlns:a16="http://schemas.microsoft.com/office/drawing/2014/main" id="{EFFC5B26-DE2C-81EA-469D-D53DAD091B72}"/>
                </a:ext>
              </a:extLst>
            </p:cNvPr>
            <p:cNvPicPr/>
            <p:nvPr/>
          </p:nvPicPr>
          <p:blipFill>
            <a:blip r:embed="rId2"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4785A675-53C5-1558-7BCE-D0DEE44D17C2}"/>
                </a:ext>
              </a:extLst>
            </p:cNvPr>
            <p:cNvPicPr/>
            <p:nvPr/>
          </p:nvPicPr>
          <p:blipFill>
            <a:blip r:embed="rId3" cstate="print"/>
            <a:stretch>
              <a:fillRect/>
            </a:stretch>
          </p:blipFill>
          <p:spPr>
            <a:xfrm>
              <a:off x="2116705" y="3130039"/>
              <a:ext cx="2074294" cy="1558303"/>
            </a:xfrm>
            <a:prstGeom prst="rect">
              <a:avLst/>
            </a:prstGeom>
          </p:spPr>
        </p:pic>
      </p:grpSp>
      <p:pic>
        <p:nvPicPr>
          <p:cNvPr id="12" name="Picture 11" descr="Diagram&#10;&#10;Description automatically generated with low confidence">
            <a:extLst>
              <a:ext uri="{FF2B5EF4-FFF2-40B4-BE49-F238E27FC236}">
                <a16:creationId xmlns:a16="http://schemas.microsoft.com/office/drawing/2014/main" id="{3C3FDAC5-1051-FB25-C4A9-A5317D361E99}"/>
              </a:ext>
            </a:extLst>
          </p:cNvPr>
          <p:cNvPicPr>
            <a:picLocks noChangeAspect="1"/>
          </p:cNvPicPr>
          <p:nvPr/>
        </p:nvPicPr>
        <p:blipFill rotWithShape="1">
          <a:blip r:embed="rId4"/>
          <a:srcRect l="71219" r="198"/>
          <a:stretch/>
        </p:blipFill>
        <p:spPr>
          <a:xfrm>
            <a:off x="4700899" y="3222668"/>
            <a:ext cx="2411895" cy="2280979"/>
          </a:xfrm>
          <a:prstGeom prst="rect">
            <a:avLst/>
          </a:prstGeom>
          <a:ln>
            <a:solidFill>
              <a:schemeClr val="tx1"/>
            </a:solidFill>
          </a:ln>
        </p:spPr>
      </p:pic>
      <p:sp>
        <p:nvSpPr>
          <p:cNvPr id="5" name="TextBox 4">
            <a:extLst>
              <a:ext uri="{FF2B5EF4-FFF2-40B4-BE49-F238E27FC236}">
                <a16:creationId xmlns:a16="http://schemas.microsoft.com/office/drawing/2014/main" id="{E09DE604-5AA9-1FB9-28C2-4FF3ACDA90B2}"/>
              </a:ext>
            </a:extLst>
          </p:cNvPr>
          <p:cNvSpPr txBox="1"/>
          <p:nvPr/>
        </p:nvSpPr>
        <p:spPr>
          <a:xfrm>
            <a:off x="3796127" y="357670"/>
            <a:ext cx="6633334" cy="20090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Work with your partner to represent 1, 2, 3, with each visual channel.</a:t>
            </a:r>
          </a:p>
          <a:p>
            <a:endParaRPr lang="en-US" sz="2800" dirty="0">
              <a:solidFill>
                <a:schemeClr val="bg1"/>
              </a:solidFill>
            </a:endParaRPr>
          </a:p>
          <a:p>
            <a:r>
              <a:rPr lang="en-US" sz="2800" dirty="0">
                <a:solidFill>
                  <a:schemeClr val="bg1"/>
                </a:solidFill>
              </a:rPr>
              <a:t>Be prepared to share with the class.  </a:t>
            </a:r>
          </a:p>
        </p:txBody>
      </p:sp>
    </p:spTree>
    <p:extLst>
      <p:ext uri="{BB962C8B-B14F-4D97-AF65-F5344CB8AC3E}">
        <p14:creationId xmlns:p14="http://schemas.microsoft.com/office/powerpoint/2010/main" val="7557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129" name="Picture 128" descr="Chart, scatter chart&#10;&#10;Description automatically generated">
            <a:extLst>
              <a:ext uri="{FF2B5EF4-FFF2-40B4-BE49-F238E27FC236}">
                <a16:creationId xmlns:a16="http://schemas.microsoft.com/office/drawing/2014/main" id="{71A60984-F018-214D-BDCE-70AC95D81191}"/>
              </a:ext>
            </a:extLst>
          </p:cNvPr>
          <p:cNvPicPr>
            <a:picLocks noChangeAspect="1"/>
          </p:cNvPicPr>
          <p:nvPr/>
        </p:nvPicPr>
        <p:blipFill>
          <a:blip r:embed="rId2"/>
          <a:stretch>
            <a:fillRect/>
          </a:stretch>
        </p:blipFill>
        <p:spPr>
          <a:xfrm>
            <a:off x="3509027" y="1690688"/>
            <a:ext cx="7844773" cy="4976990"/>
          </a:xfrm>
          <a:prstGeom prst="rect">
            <a:avLst/>
          </a:prstGeom>
        </p:spPr>
      </p:pic>
      <p:sp>
        <p:nvSpPr>
          <p:cNvPr id="3" name="Rectangle 2">
            <a:extLst>
              <a:ext uri="{FF2B5EF4-FFF2-40B4-BE49-F238E27FC236}">
                <a16:creationId xmlns:a16="http://schemas.microsoft.com/office/drawing/2014/main" id="{A4431BA8-9919-0646-B5AB-76ED29CB527A}"/>
              </a:ext>
            </a:extLst>
          </p:cNvPr>
          <p:cNvSpPr/>
          <p:nvPr/>
        </p:nvSpPr>
        <p:spPr>
          <a:xfrm>
            <a:off x="838200" y="3302001"/>
            <a:ext cx="2667836" cy="120032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Reveal Patterns</a:t>
            </a:r>
          </a:p>
        </p:txBody>
      </p:sp>
    </p:spTree>
    <p:extLst>
      <p:ext uri="{BB962C8B-B14F-4D97-AF65-F5344CB8AC3E}">
        <p14:creationId xmlns:p14="http://schemas.microsoft.com/office/powerpoint/2010/main" val="2875963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a:p>
            <a:pPr lvl="1"/>
            <a:r>
              <a:rPr lang="en-US" sz="2400" dirty="0"/>
              <a:t>Not all visual dimensions can represent all data types</a:t>
            </a:r>
          </a:p>
          <a:p>
            <a:pPr lvl="1"/>
            <a:endParaRPr lang="en-US" sz="2400" dirty="0"/>
          </a:p>
        </p:txBody>
      </p:sp>
      <p:grpSp>
        <p:nvGrpSpPr>
          <p:cNvPr id="14" name="object 4">
            <a:extLst>
              <a:ext uri="{FF2B5EF4-FFF2-40B4-BE49-F238E27FC236}">
                <a16:creationId xmlns:a16="http://schemas.microsoft.com/office/drawing/2014/main" id="{818A8DA1-71C7-C363-A37F-77209DB50659}"/>
              </a:ext>
            </a:extLst>
          </p:cNvPr>
          <p:cNvGrpSpPr/>
          <p:nvPr/>
        </p:nvGrpSpPr>
        <p:grpSpPr>
          <a:xfrm>
            <a:off x="3951855" y="3200110"/>
            <a:ext cx="3048284" cy="3505487"/>
            <a:chOff x="2116705" y="1524000"/>
            <a:chExt cx="2074545" cy="3164840"/>
          </a:xfrm>
        </p:grpSpPr>
        <p:pic>
          <p:nvPicPr>
            <p:cNvPr id="16" name="object 5">
              <a:extLst>
                <a:ext uri="{FF2B5EF4-FFF2-40B4-BE49-F238E27FC236}">
                  <a16:creationId xmlns:a16="http://schemas.microsoft.com/office/drawing/2014/main" id="{DE898F16-1BC4-9F3A-73F5-483B54F4F252}"/>
                </a:ext>
              </a:extLst>
            </p:cNvPr>
            <p:cNvPicPr/>
            <p:nvPr/>
          </p:nvPicPr>
          <p:blipFill>
            <a:blip r:embed="rId2" cstate="print"/>
            <a:stretch>
              <a:fillRect/>
            </a:stretch>
          </p:blipFill>
          <p:spPr>
            <a:xfrm>
              <a:off x="2116705" y="1524000"/>
              <a:ext cx="2074294" cy="1575352"/>
            </a:xfrm>
            <a:prstGeom prst="rect">
              <a:avLst/>
            </a:prstGeom>
          </p:spPr>
        </p:pic>
        <p:pic>
          <p:nvPicPr>
            <p:cNvPr id="17" name="object 6">
              <a:extLst>
                <a:ext uri="{FF2B5EF4-FFF2-40B4-BE49-F238E27FC236}">
                  <a16:creationId xmlns:a16="http://schemas.microsoft.com/office/drawing/2014/main" id="{CE81333F-CE95-5615-A31C-013F8DB886AA}"/>
                </a:ext>
              </a:extLst>
            </p:cNvPr>
            <p:cNvPicPr/>
            <p:nvPr/>
          </p:nvPicPr>
          <p:blipFill>
            <a:blip r:embed="rId3" cstate="print"/>
            <a:stretch>
              <a:fillRect/>
            </a:stretch>
          </p:blipFill>
          <p:spPr>
            <a:xfrm>
              <a:off x="2116705" y="3130039"/>
              <a:ext cx="2074294" cy="1558303"/>
            </a:xfrm>
            <a:prstGeom prst="rect">
              <a:avLst/>
            </a:prstGeom>
          </p:spPr>
        </p:pic>
      </p:grpSp>
      <p:graphicFrame>
        <p:nvGraphicFramePr>
          <p:cNvPr id="19" name="object 9">
            <a:extLst>
              <a:ext uri="{FF2B5EF4-FFF2-40B4-BE49-F238E27FC236}">
                <a16:creationId xmlns:a16="http://schemas.microsoft.com/office/drawing/2014/main" id="{601F61F2-AE83-CDAE-472E-75E2498F0907}"/>
              </a:ext>
            </a:extLst>
          </p:cNvPr>
          <p:cNvGraphicFramePr>
            <a:graphicFrameLocks noGrp="1"/>
          </p:cNvGraphicFramePr>
          <p:nvPr>
            <p:extLst>
              <p:ext uri="{D42A27DB-BD31-4B8C-83A1-F6EECF244321}">
                <p14:modId xmlns:p14="http://schemas.microsoft.com/office/powerpoint/2010/main" val="1531593422"/>
              </p:ext>
            </p:extLst>
          </p:nvPr>
        </p:nvGraphicFramePr>
        <p:xfrm>
          <a:off x="7048405" y="3266370"/>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0" name="Picture 19" descr="Diagram&#10;&#10;Description automatically generated with low confidence">
            <a:extLst>
              <a:ext uri="{FF2B5EF4-FFF2-40B4-BE49-F238E27FC236}">
                <a16:creationId xmlns:a16="http://schemas.microsoft.com/office/drawing/2014/main" id="{02519ACC-A9D6-5E9B-A050-359974C87A14}"/>
              </a:ext>
            </a:extLst>
          </p:cNvPr>
          <p:cNvPicPr>
            <a:picLocks noChangeAspect="1"/>
          </p:cNvPicPr>
          <p:nvPr/>
        </p:nvPicPr>
        <p:blipFill>
          <a:blip r:embed="rId4"/>
          <a:stretch>
            <a:fillRect/>
          </a:stretch>
        </p:blipFill>
        <p:spPr>
          <a:xfrm>
            <a:off x="7035152" y="2365355"/>
            <a:ext cx="3222029" cy="870996"/>
          </a:xfrm>
          <a:prstGeom prst="rect">
            <a:avLst/>
          </a:prstGeom>
          <a:ln>
            <a:solidFill>
              <a:schemeClr val="tx1"/>
            </a:solidFill>
          </a:ln>
        </p:spPr>
      </p:pic>
      <p:sp>
        <p:nvSpPr>
          <p:cNvPr id="21" name="object 3">
            <a:extLst>
              <a:ext uri="{FF2B5EF4-FFF2-40B4-BE49-F238E27FC236}">
                <a16:creationId xmlns:a16="http://schemas.microsoft.com/office/drawing/2014/main" id="{86FCE103-0B97-8B3F-7A4B-C3CDFFEA0CAB}"/>
              </a:ext>
            </a:extLst>
          </p:cNvPr>
          <p:cNvSpPr txBox="1"/>
          <p:nvPr/>
        </p:nvSpPr>
        <p:spPr>
          <a:xfrm>
            <a:off x="10429461" y="6082753"/>
            <a:ext cx="1604286" cy="730969"/>
          </a:xfrm>
          <a:prstGeom prst="rect">
            <a:avLst/>
          </a:prstGeom>
        </p:spPr>
        <p:txBody>
          <a:bodyPr vert="horz" wrap="square" lIns="0" tIns="12700" rIns="0" bIns="0" rtlCol="0">
            <a:spAutoFit/>
          </a:bodyPr>
          <a:lstStyle/>
          <a:p>
            <a:pPr marR="5080" algn="r">
              <a:lnSpc>
                <a:spcPts val="1415"/>
              </a:lnSpc>
              <a:spcBef>
                <a:spcPts val="100"/>
              </a:spcBef>
            </a:pPr>
            <a:r>
              <a:rPr sz="1200" spc="-5" dirty="0">
                <a:solidFill>
                  <a:srgbClr val="292934"/>
                </a:solidFill>
                <a:latin typeface="Arial"/>
                <a:cs typeface="Arial"/>
              </a:rPr>
              <a:t>Jacques</a:t>
            </a:r>
            <a:r>
              <a:rPr sz="1200" spc="-10" dirty="0">
                <a:solidFill>
                  <a:srgbClr val="292934"/>
                </a:solidFill>
                <a:latin typeface="Arial"/>
                <a:cs typeface="Arial"/>
              </a:rPr>
              <a:t> </a:t>
            </a:r>
            <a:r>
              <a:rPr sz="1200" spc="-5" dirty="0">
                <a:solidFill>
                  <a:srgbClr val="292934"/>
                </a:solidFill>
                <a:latin typeface="Arial"/>
                <a:cs typeface="Arial"/>
              </a:rPr>
              <a:t>Bertin, </a:t>
            </a:r>
            <a:r>
              <a:rPr sz="1200" i="1" spc="-10" dirty="0">
                <a:solidFill>
                  <a:srgbClr val="292934"/>
                </a:solidFill>
                <a:latin typeface="Arial"/>
                <a:cs typeface="Arial"/>
              </a:rPr>
              <a:t>Semiologie</a:t>
            </a:r>
            <a:r>
              <a:rPr sz="1200" i="1" spc="-5" dirty="0">
                <a:solidFill>
                  <a:srgbClr val="292934"/>
                </a:solidFill>
                <a:latin typeface="Arial"/>
                <a:cs typeface="Arial"/>
              </a:rPr>
              <a:t> Graphique</a:t>
            </a:r>
            <a:endParaRPr sz="1200" dirty="0">
              <a:latin typeface="Arial"/>
              <a:cs typeface="Arial"/>
            </a:endParaRPr>
          </a:p>
          <a:p>
            <a:pPr marR="5715" algn="r">
              <a:lnSpc>
                <a:spcPts val="1415"/>
              </a:lnSpc>
            </a:pPr>
            <a:r>
              <a:rPr sz="1200" spc="-5" dirty="0">
                <a:solidFill>
                  <a:srgbClr val="292934"/>
                </a:solidFill>
                <a:latin typeface="Arial"/>
                <a:cs typeface="Arial"/>
              </a:rPr>
              <a:t>(Semiology</a:t>
            </a:r>
            <a:r>
              <a:rPr sz="1200" spc="-15" dirty="0">
                <a:solidFill>
                  <a:srgbClr val="292934"/>
                </a:solidFill>
                <a:latin typeface="Arial"/>
                <a:cs typeface="Arial"/>
              </a:rPr>
              <a:t> </a:t>
            </a:r>
            <a:r>
              <a:rPr sz="1200" spc="-5" dirty="0">
                <a:solidFill>
                  <a:srgbClr val="292934"/>
                </a:solidFill>
                <a:latin typeface="Arial"/>
                <a:cs typeface="Arial"/>
              </a:rPr>
              <a:t>of</a:t>
            </a:r>
            <a:r>
              <a:rPr sz="1200" spc="-10" dirty="0">
                <a:solidFill>
                  <a:srgbClr val="292934"/>
                </a:solidFill>
                <a:latin typeface="Arial"/>
                <a:cs typeface="Arial"/>
              </a:rPr>
              <a:t> </a:t>
            </a:r>
            <a:r>
              <a:rPr sz="1200" spc="-5" dirty="0">
                <a:solidFill>
                  <a:srgbClr val="292934"/>
                </a:solidFill>
                <a:latin typeface="Arial"/>
                <a:cs typeface="Arial"/>
              </a:rPr>
              <a:t>Graphics),</a:t>
            </a:r>
            <a:r>
              <a:rPr sz="1200" spc="-10" dirty="0">
                <a:solidFill>
                  <a:srgbClr val="292934"/>
                </a:solidFill>
                <a:latin typeface="Arial"/>
                <a:cs typeface="Arial"/>
              </a:rPr>
              <a:t> </a:t>
            </a:r>
            <a:r>
              <a:rPr sz="1200" spc="-5" dirty="0">
                <a:solidFill>
                  <a:srgbClr val="292934"/>
                </a:solidFill>
                <a:latin typeface="Arial"/>
                <a:cs typeface="Arial"/>
              </a:rPr>
              <a:t>1967.</a:t>
            </a:r>
            <a:endParaRPr sz="1200" dirty="0">
              <a:latin typeface="Arial"/>
              <a:cs typeface="Arial"/>
            </a:endParaRPr>
          </a:p>
        </p:txBody>
      </p:sp>
      <p:pic>
        <p:nvPicPr>
          <p:cNvPr id="10" name="Graphic 9" descr="Checkmark with solid fill">
            <a:extLst>
              <a:ext uri="{FF2B5EF4-FFF2-40B4-BE49-F238E27FC236}">
                <a16:creationId xmlns:a16="http://schemas.microsoft.com/office/drawing/2014/main" id="{FF15FD23-419F-FE93-B36A-3240028B81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3249603"/>
            <a:ext cx="619830" cy="619830"/>
          </a:xfrm>
          <a:prstGeom prst="rect">
            <a:avLst/>
          </a:prstGeom>
        </p:spPr>
      </p:pic>
      <p:pic>
        <p:nvPicPr>
          <p:cNvPr id="22" name="Graphic 21" descr="Checkmark with solid fill">
            <a:extLst>
              <a:ext uri="{FF2B5EF4-FFF2-40B4-BE49-F238E27FC236}">
                <a16:creationId xmlns:a16="http://schemas.microsoft.com/office/drawing/2014/main" id="{DC14EECC-1561-982F-F309-AEFDB322F6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249401"/>
            <a:ext cx="619830" cy="619830"/>
          </a:xfrm>
          <a:prstGeom prst="rect">
            <a:avLst/>
          </a:prstGeom>
        </p:spPr>
      </p:pic>
      <p:pic>
        <p:nvPicPr>
          <p:cNvPr id="23" name="Graphic 22" descr="Checkmark with solid fill">
            <a:extLst>
              <a:ext uri="{FF2B5EF4-FFF2-40B4-BE49-F238E27FC236}">
                <a16:creationId xmlns:a16="http://schemas.microsoft.com/office/drawing/2014/main" id="{0984F51F-F7CE-9B35-EA06-0BB1138294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236351"/>
            <a:ext cx="619830" cy="619830"/>
          </a:xfrm>
          <a:prstGeom prst="rect">
            <a:avLst/>
          </a:prstGeom>
        </p:spPr>
      </p:pic>
      <p:pic>
        <p:nvPicPr>
          <p:cNvPr id="25" name="Graphic 24" descr="Checkmark with solid fill">
            <a:extLst>
              <a:ext uri="{FF2B5EF4-FFF2-40B4-BE49-F238E27FC236}">
                <a16:creationId xmlns:a16="http://schemas.microsoft.com/office/drawing/2014/main" id="{2D657055-C630-FB00-820B-365208F42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797230"/>
            <a:ext cx="619830" cy="619830"/>
          </a:xfrm>
          <a:prstGeom prst="rect">
            <a:avLst/>
          </a:prstGeom>
        </p:spPr>
      </p:pic>
      <p:pic>
        <p:nvPicPr>
          <p:cNvPr id="26" name="Graphic 25" descr="Checkmark with solid fill">
            <a:extLst>
              <a:ext uri="{FF2B5EF4-FFF2-40B4-BE49-F238E27FC236}">
                <a16:creationId xmlns:a16="http://schemas.microsoft.com/office/drawing/2014/main" id="{A971F191-5B4E-1C10-DA0B-D9126964E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784180"/>
            <a:ext cx="619830" cy="619830"/>
          </a:xfrm>
          <a:prstGeom prst="rect">
            <a:avLst/>
          </a:prstGeom>
        </p:spPr>
      </p:pic>
      <p:pic>
        <p:nvPicPr>
          <p:cNvPr id="28" name="Graphic 27" descr="Checkmark with solid fill">
            <a:extLst>
              <a:ext uri="{FF2B5EF4-FFF2-40B4-BE49-F238E27FC236}">
                <a16:creationId xmlns:a16="http://schemas.microsoft.com/office/drawing/2014/main" id="{71961211-96FF-BC32-1A22-2535FD215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4360236"/>
            <a:ext cx="619830" cy="619830"/>
          </a:xfrm>
          <a:prstGeom prst="rect">
            <a:avLst/>
          </a:prstGeom>
        </p:spPr>
      </p:pic>
      <p:pic>
        <p:nvPicPr>
          <p:cNvPr id="29" name="Graphic 28" descr="Checkmark with solid fill">
            <a:extLst>
              <a:ext uri="{FF2B5EF4-FFF2-40B4-BE49-F238E27FC236}">
                <a16:creationId xmlns:a16="http://schemas.microsoft.com/office/drawing/2014/main" id="{8E41BD06-9F9F-96AA-A79F-F872C4BDE2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4347186"/>
            <a:ext cx="619830" cy="619830"/>
          </a:xfrm>
          <a:prstGeom prst="rect">
            <a:avLst/>
          </a:prstGeom>
        </p:spPr>
      </p:pic>
      <p:pic>
        <p:nvPicPr>
          <p:cNvPr id="30" name="Graphic 29" descr="Checkmark with solid fill">
            <a:extLst>
              <a:ext uri="{FF2B5EF4-FFF2-40B4-BE49-F238E27FC236}">
                <a16:creationId xmlns:a16="http://schemas.microsoft.com/office/drawing/2014/main" id="{F397E0FB-BFC1-F68D-11B0-4F314CA39A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4923629"/>
            <a:ext cx="619830" cy="619830"/>
          </a:xfrm>
          <a:prstGeom prst="rect">
            <a:avLst/>
          </a:prstGeom>
        </p:spPr>
      </p:pic>
      <p:pic>
        <p:nvPicPr>
          <p:cNvPr id="34" name="Graphic 33" descr="Checkmark with solid fill">
            <a:extLst>
              <a:ext uri="{FF2B5EF4-FFF2-40B4-BE49-F238E27FC236}">
                <a16:creationId xmlns:a16="http://schemas.microsoft.com/office/drawing/2014/main" id="{838C0547-31E2-54FC-886E-013EE7A54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1370" y="5486231"/>
            <a:ext cx="619830" cy="619830"/>
          </a:xfrm>
          <a:prstGeom prst="rect">
            <a:avLst/>
          </a:prstGeom>
        </p:spPr>
      </p:pic>
      <p:pic>
        <p:nvPicPr>
          <p:cNvPr id="35" name="Graphic 34" descr="Checkmark with solid fill">
            <a:extLst>
              <a:ext uri="{FF2B5EF4-FFF2-40B4-BE49-F238E27FC236}">
                <a16:creationId xmlns:a16="http://schemas.microsoft.com/office/drawing/2014/main" id="{77674BD4-0686-159F-8484-24535E3DE7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7418" y="5473181"/>
            <a:ext cx="619830" cy="619830"/>
          </a:xfrm>
          <a:prstGeom prst="rect">
            <a:avLst/>
          </a:prstGeom>
        </p:spPr>
      </p:pic>
      <p:pic>
        <p:nvPicPr>
          <p:cNvPr id="36" name="Graphic 35" descr="Checkmark with solid fill">
            <a:extLst>
              <a:ext uri="{FF2B5EF4-FFF2-40B4-BE49-F238E27FC236}">
                <a16:creationId xmlns:a16="http://schemas.microsoft.com/office/drawing/2014/main" id="{F2D2E7F7-81AF-FADC-7060-ABB19A1F03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3686" y="6035766"/>
            <a:ext cx="619830" cy="619830"/>
          </a:xfrm>
          <a:prstGeom prst="rect">
            <a:avLst/>
          </a:prstGeom>
        </p:spPr>
      </p:pic>
    </p:spTree>
    <p:extLst>
      <p:ext uri="{BB962C8B-B14F-4D97-AF65-F5344CB8AC3E}">
        <p14:creationId xmlns:p14="http://schemas.microsoft.com/office/powerpoint/2010/main" val="4062322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33AF-9A37-F0B4-D3E8-EBE6FFCA80E2}"/>
              </a:ext>
            </a:extLst>
          </p:cNvPr>
          <p:cNvSpPr>
            <a:spLocks noGrp="1"/>
          </p:cNvSpPr>
          <p:nvPr>
            <p:ph type="title"/>
          </p:nvPr>
        </p:nvSpPr>
        <p:spPr/>
        <p:txBody>
          <a:bodyPr/>
          <a:lstStyle/>
          <a:p>
            <a:r>
              <a:rPr lang="en-US" dirty="0"/>
              <a:t>Try it out! </a:t>
            </a:r>
          </a:p>
        </p:txBody>
      </p:sp>
      <p:sp>
        <p:nvSpPr>
          <p:cNvPr id="3" name="Content Placeholder 2">
            <a:extLst>
              <a:ext uri="{FF2B5EF4-FFF2-40B4-BE49-F238E27FC236}">
                <a16:creationId xmlns:a16="http://schemas.microsoft.com/office/drawing/2014/main" id="{5FB50274-4ED0-D135-F875-A6CAA9B934B1}"/>
              </a:ext>
            </a:extLst>
          </p:cNvPr>
          <p:cNvSpPr>
            <a:spLocks noGrp="1"/>
          </p:cNvSpPr>
          <p:nvPr>
            <p:ph idx="1"/>
          </p:nvPr>
        </p:nvSpPr>
        <p:spPr>
          <a:xfrm>
            <a:off x="3869268" y="864107"/>
            <a:ext cx="7315200" cy="5589701"/>
          </a:xfrm>
        </p:spPr>
        <p:txBody>
          <a:bodyPr anchor="t">
            <a:normAutofit fontScale="92500" lnSpcReduction="20000"/>
          </a:bodyPr>
          <a:lstStyle/>
          <a:p>
            <a:r>
              <a:rPr lang="en-US" sz="2800" dirty="0"/>
              <a:t>Work with 1 – 2 other people. Be prepared to share your work with the class. </a:t>
            </a:r>
          </a:p>
          <a:p>
            <a:endParaRPr lang="en-US" sz="2800" dirty="0"/>
          </a:p>
          <a:p>
            <a:r>
              <a:rPr lang="en-US" sz="2800" dirty="0"/>
              <a:t>Find a data visualization you think is interesting</a:t>
            </a:r>
          </a:p>
          <a:p>
            <a:pPr lvl="1"/>
            <a:r>
              <a:rPr lang="en-US" sz="2400" dirty="0"/>
              <a:t>Some ideas: NYTimes, </a:t>
            </a:r>
            <a:r>
              <a:rPr lang="en-US" sz="2400" dirty="0" err="1"/>
              <a:t>VisualisingData.com</a:t>
            </a:r>
            <a:r>
              <a:rPr lang="en-US" sz="2400" dirty="0"/>
              <a:t>, </a:t>
            </a:r>
            <a:r>
              <a:rPr lang="en-US" sz="2400" dirty="0" err="1"/>
              <a:t>Visual.ly</a:t>
            </a:r>
            <a:endParaRPr lang="en-US" sz="2400" dirty="0"/>
          </a:p>
          <a:p>
            <a:pPr lvl="1"/>
            <a:r>
              <a:rPr lang="en-US" sz="2400" dirty="0"/>
              <a:t>Remember to cite your source!</a:t>
            </a:r>
          </a:p>
          <a:p>
            <a:endParaRPr lang="en-US" sz="2800" dirty="0"/>
          </a:p>
          <a:p>
            <a:r>
              <a:rPr lang="en-US" sz="2800" dirty="0"/>
              <a:t>Identify the following:</a:t>
            </a:r>
          </a:p>
          <a:p>
            <a:pPr lvl="1"/>
            <a:r>
              <a:rPr lang="en-US" sz="2400" dirty="0"/>
              <a:t>What is the data that’s being visualized? Where did it come from?</a:t>
            </a:r>
          </a:p>
          <a:p>
            <a:pPr lvl="1"/>
            <a:r>
              <a:rPr lang="en-US" sz="2400" dirty="0"/>
              <a:t>Which data dimensions are mapped to which visual dimensions?</a:t>
            </a:r>
          </a:p>
          <a:p>
            <a:pPr lvl="1"/>
            <a:r>
              <a:rPr lang="en-US" sz="2400" dirty="0"/>
              <a:t>How does this shape your understanding of the data?</a:t>
            </a:r>
          </a:p>
          <a:p>
            <a:pPr lvl="1"/>
            <a:r>
              <a:rPr lang="en-US" sz="2400" dirty="0"/>
              <a:t>If you liked the visualization: what is it doing well?</a:t>
            </a:r>
          </a:p>
          <a:p>
            <a:pPr lvl="1"/>
            <a:r>
              <a:rPr lang="en-US" sz="2400" dirty="0"/>
              <a:t>If you disliked the visualization: what would you change?</a:t>
            </a:r>
          </a:p>
        </p:txBody>
      </p:sp>
    </p:spTree>
    <p:extLst>
      <p:ext uri="{BB962C8B-B14F-4D97-AF65-F5344CB8AC3E}">
        <p14:creationId xmlns:p14="http://schemas.microsoft.com/office/powerpoint/2010/main" val="3430924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6" name="TextBox 5">
            <a:extLst>
              <a:ext uri="{FF2B5EF4-FFF2-40B4-BE49-F238E27FC236}">
                <a16:creationId xmlns:a16="http://schemas.microsoft.com/office/drawing/2014/main" id="{8A9D7CD6-7A56-664C-96CC-09F41185BA9C}"/>
              </a:ext>
            </a:extLst>
          </p:cNvPr>
          <p:cNvSpPr txBox="1"/>
          <p:nvPr/>
        </p:nvSpPr>
        <p:spPr>
          <a:xfrm>
            <a:off x="838199" y="2671763"/>
            <a:ext cx="6176963"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On the next slide, count the number of “</a:t>
            </a:r>
            <a:r>
              <a:rPr kumimoji="0" lang="en-US" sz="4800" b="0" i="0" u="none" strike="noStrike" kern="1200" cap="none" spc="0" normalizeH="0" baseline="0" noProof="0" dirty="0" err="1">
                <a:ln>
                  <a:noFill/>
                </a:ln>
                <a:solidFill>
                  <a:prstClr val="black"/>
                </a:solidFill>
                <a:effectLst/>
                <a:uLnTx/>
                <a:uFillTx/>
                <a:latin typeface="Calibri" panose="020F0502020204030204"/>
                <a:ea typeface="+mn-ea"/>
                <a:cs typeface="+mn-cs"/>
              </a:rPr>
              <a:t>t”s</a:t>
            </a: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rPr>
              <a:t> as fast as you can</a:t>
            </a:r>
          </a:p>
        </p:txBody>
      </p:sp>
    </p:spTree>
    <p:extLst>
      <p:ext uri="{BB962C8B-B14F-4D97-AF65-F5344CB8AC3E}">
        <p14:creationId xmlns:p14="http://schemas.microsoft.com/office/powerpoint/2010/main" val="34305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a:extLst>
              <a:ext uri="{FF2B5EF4-FFF2-40B4-BE49-F238E27FC236}">
                <a16:creationId xmlns:a16="http://schemas.microsoft.com/office/drawing/2014/main" id="{20B3602A-3D02-214B-A5CD-D7A99210778C}"/>
              </a:ext>
            </a:extLst>
          </p:cNvPr>
          <p:cNvPicPr>
            <a:picLocks noChangeAspect="1"/>
          </p:cNvPicPr>
          <p:nvPr/>
        </p:nvPicPr>
        <p:blipFill>
          <a:blip r:embed="rId3"/>
          <a:stretch>
            <a:fillRect/>
          </a:stretch>
        </p:blipFill>
        <p:spPr>
          <a:xfrm>
            <a:off x="0" y="1681728"/>
            <a:ext cx="12192000" cy="4170947"/>
          </a:xfrm>
          <a:prstGeom prst="rect">
            <a:avLst/>
          </a:prstGeom>
        </p:spPr>
      </p:pic>
    </p:spTree>
    <p:extLst>
      <p:ext uri="{BB962C8B-B14F-4D97-AF65-F5344CB8AC3E}">
        <p14:creationId xmlns:p14="http://schemas.microsoft.com/office/powerpoint/2010/main" val="139443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a:extLst>
              <a:ext uri="{FF2B5EF4-FFF2-40B4-BE49-F238E27FC236}">
                <a16:creationId xmlns:a16="http://schemas.microsoft.com/office/drawing/2014/main" id="{20B3602A-3D02-214B-A5CD-D7A99210778C}"/>
              </a:ext>
            </a:extLst>
          </p:cNvPr>
          <p:cNvPicPr>
            <a:picLocks noChangeAspect="1"/>
          </p:cNvPicPr>
          <p:nvPr/>
        </p:nvPicPr>
        <p:blipFill>
          <a:blip r:embed="rId3"/>
          <a:stretch>
            <a:fillRect/>
          </a:stretch>
        </p:blipFill>
        <p:spPr>
          <a:xfrm>
            <a:off x="0" y="1681728"/>
            <a:ext cx="12192000" cy="4170947"/>
          </a:xfrm>
          <a:prstGeom prst="rect">
            <a:avLst/>
          </a:prstGeom>
        </p:spPr>
      </p:pic>
      <p:sp>
        <p:nvSpPr>
          <p:cNvPr id="3" name="Frame 2">
            <a:extLst>
              <a:ext uri="{FF2B5EF4-FFF2-40B4-BE49-F238E27FC236}">
                <a16:creationId xmlns:a16="http://schemas.microsoft.com/office/drawing/2014/main" id="{EF7B5BC8-4C28-1847-9C90-CE01A8D0284B}"/>
              </a:ext>
            </a:extLst>
          </p:cNvPr>
          <p:cNvSpPr/>
          <p:nvPr/>
        </p:nvSpPr>
        <p:spPr>
          <a:xfrm>
            <a:off x="1085850" y="2114550"/>
            <a:ext cx="757238" cy="97155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ame 4">
            <a:extLst>
              <a:ext uri="{FF2B5EF4-FFF2-40B4-BE49-F238E27FC236}">
                <a16:creationId xmlns:a16="http://schemas.microsoft.com/office/drawing/2014/main" id="{FF847FEC-891B-1B4C-ACC7-C2BF8164827B}"/>
              </a:ext>
            </a:extLst>
          </p:cNvPr>
          <p:cNvSpPr/>
          <p:nvPr/>
        </p:nvSpPr>
        <p:spPr>
          <a:xfrm>
            <a:off x="10439399" y="2114550"/>
            <a:ext cx="757238" cy="97155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ame 5">
            <a:extLst>
              <a:ext uri="{FF2B5EF4-FFF2-40B4-BE49-F238E27FC236}">
                <a16:creationId xmlns:a16="http://schemas.microsoft.com/office/drawing/2014/main" id="{6F89C2C3-B7C1-9041-9B27-042C709FDF44}"/>
              </a:ext>
            </a:extLst>
          </p:cNvPr>
          <p:cNvSpPr/>
          <p:nvPr/>
        </p:nvSpPr>
        <p:spPr>
          <a:xfrm>
            <a:off x="4176711" y="3185893"/>
            <a:ext cx="757238" cy="97155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ame 6">
            <a:extLst>
              <a:ext uri="{FF2B5EF4-FFF2-40B4-BE49-F238E27FC236}">
                <a16:creationId xmlns:a16="http://schemas.microsoft.com/office/drawing/2014/main" id="{3D9A7016-94E2-9742-A407-46F171F73DBD}"/>
              </a:ext>
            </a:extLst>
          </p:cNvPr>
          <p:cNvSpPr/>
          <p:nvPr/>
        </p:nvSpPr>
        <p:spPr>
          <a:xfrm>
            <a:off x="6143621" y="4352706"/>
            <a:ext cx="757238" cy="97155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06415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886</TotalTime>
  <Words>2757</Words>
  <Application>Microsoft Macintosh PowerPoint</Application>
  <PresentationFormat>Widescreen</PresentationFormat>
  <Paragraphs>364</Paragraphs>
  <Slides>61</Slides>
  <Notes>32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61</vt:i4>
      </vt:variant>
    </vt:vector>
  </HeadingPairs>
  <TitlesOfParts>
    <vt:vector size="69" baseType="lpstr">
      <vt:lpstr>Arial</vt:lpstr>
      <vt:lpstr>Calibri</vt:lpstr>
      <vt:lpstr>Calibri Light</vt:lpstr>
      <vt:lpstr>Corbel</vt:lpstr>
      <vt:lpstr>Times New Roman</vt:lpstr>
      <vt:lpstr>Wingdings 2</vt:lpstr>
      <vt:lpstr>Frame</vt:lpstr>
      <vt:lpstr>Office Theme</vt:lpstr>
      <vt:lpstr>Introduction to Visualization</vt:lpstr>
      <vt:lpstr>Why? </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Can visualization actually make a difference?</vt:lpstr>
      <vt:lpstr>Does it really work?</vt:lpstr>
      <vt:lpstr>Does it really work?</vt:lpstr>
      <vt:lpstr>Does it really work?</vt:lpstr>
      <vt:lpstr>Does it really work?</vt:lpstr>
      <vt:lpstr>How?</vt:lpstr>
      <vt:lpstr>How to visualize data?</vt:lpstr>
      <vt:lpstr>How to visualize data?</vt:lpstr>
      <vt:lpstr>How to visualize data?</vt:lpstr>
      <vt:lpstr>How to visualize data?</vt:lpstr>
      <vt:lpstr>  Bar charts</vt:lpstr>
      <vt:lpstr>  Line charts</vt:lpstr>
      <vt:lpstr>Avoiding Bias and Trickery</vt:lpstr>
      <vt:lpstr>How do we avoid bias &amp; trickery? </vt:lpstr>
      <vt:lpstr>How do we avoid bias &amp; trickery? </vt:lpstr>
      <vt:lpstr>How do we avoid bias &amp; trickery? </vt:lpstr>
      <vt:lpstr>How do we avoid bias &amp; trickery? </vt:lpstr>
      <vt:lpstr>How do we avoid bias &amp; trickery? </vt:lpstr>
      <vt:lpstr>Let’s practice</vt:lpstr>
      <vt:lpstr>Let’s practice</vt:lpstr>
      <vt:lpstr>Let’s practice</vt:lpstr>
      <vt:lpstr>Let’s practice</vt:lpstr>
      <vt:lpstr>Let’s practice</vt:lpstr>
      <vt:lpstr>Let’s practice</vt:lpstr>
      <vt:lpstr>Let’s take a break! Stretch, use the restroom, talk to your friends, etc.. We’ll start again in 10 minutes  </vt:lpstr>
      <vt:lpstr>Formalizing Data Visualizations </vt:lpstr>
      <vt:lpstr>Data</vt:lpstr>
      <vt:lpstr>Data  Visuals</vt:lpstr>
      <vt:lpstr>Data  Visuals</vt:lpstr>
      <vt:lpstr>Data  Visuals</vt:lpstr>
      <vt:lpstr>Data  Visuals</vt:lpstr>
      <vt:lpstr>Data  Visuals</vt:lpstr>
      <vt:lpstr>Visual Channels / Dimensions</vt:lpstr>
      <vt:lpstr>Visual Channels / Dimensions</vt:lpstr>
      <vt:lpstr>Visual Channels / Dimensions</vt:lpstr>
      <vt:lpstr>Visual Channels / Dimensions</vt:lpstr>
      <vt:lpstr>Visual Channels / Dimensions</vt:lpstr>
      <vt:lpstr>Visual Channels / Dimensions</vt:lpstr>
      <vt:lpstr>Data  Visuals</vt:lpstr>
      <vt:lpstr>Data  Visuals</vt:lpstr>
      <vt:lpstr>Data  Visuals</vt:lpstr>
      <vt:lpstr>Data  Visuals</vt:lpstr>
      <vt:lpstr>Data  Visuals</vt:lpstr>
      <vt:lpstr>Data  Visuals</vt:lpstr>
      <vt:lpstr>Data  Visuals</vt:lpstr>
      <vt:lpstr>Try it out!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Mosca, Ab</dc:creator>
  <cp:lastModifiedBy>Mosca, Ab</cp:lastModifiedBy>
  <cp:revision>47</cp:revision>
  <dcterms:created xsi:type="dcterms:W3CDTF">2022-07-07T13:23:27Z</dcterms:created>
  <dcterms:modified xsi:type="dcterms:W3CDTF">2022-07-13T13:58:29Z</dcterms:modified>
</cp:coreProperties>
</file>